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3"/>
  </p:notesMasterIdLst>
  <p:sldIdLst>
    <p:sldId id="257" r:id="rId2"/>
    <p:sldId id="29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6" r:id="rId28"/>
    <p:sldId id="284" r:id="rId29"/>
    <p:sldId id="285" r:id="rId30"/>
    <p:sldId id="289" r:id="rId31"/>
    <p:sldId id="29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79" autoAdjust="0"/>
  </p:normalViewPr>
  <p:slideViewPr>
    <p:cSldViewPr snapToGrid="0">
      <p:cViewPr varScale="1">
        <p:scale>
          <a:sx n="94" d="100"/>
          <a:sy n="9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2AF9E-AFC6-4769-9256-3C4C103C7ABE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D6E40-5C93-4A0D-9406-6F4B48F1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6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D6E40-5C93-4A0D-9406-6F4B48F1BDB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0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547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4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82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24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75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71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5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3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2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3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07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6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9133-F0F5-4D16-AF39-4F1B52626F42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228CB4-9A0D-48FC-AD87-856DB37A3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8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1588" y="539047"/>
            <a:ext cx="6096000" cy="6207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КРАСНОЯРСКОГО КРАЯ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КАЗЕННОЕ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УЧРЕЖДЕНИЕ «УПРАВЛЕНИЕ ОБРАЗОВАНИЯ ЕНИСЕЙСКОГО РАЙОНА»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«ОЗЕРНОВСКИЙ ДЕТСКИЙ САД № 6»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дошкольного образования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2015 год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011" y="93784"/>
            <a:ext cx="8596668" cy="8440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	Планируемые результаты освоения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031" y="1055077"/>
            <a:ext cx="9718431" cy="58029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i="1" dirty="0"/>
              <a:t>К трем годам ребенок:</a:t>
            </a:r>
            <a:endParaRPr lang="ru-RU" sz="2400" dirty="0"/>
          </a:p>
          <a:p>
            <a:pPr lvl="0"/>
            <a:r>
              <a:rPr lang="ru-RU" dirty="0"/>
              <a:t> интересуется окружающими предметами, активно действует с ними, исследует их свойства, экспериментирует.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Проявляет настойчивость в достижении результата своих действий; </a:t>
            </a:r>
          </a:p>
          <a:p>
            <a:pPr lvl="0"/>
            <a:r>
              <a:rPr lang="ru-RU" dirty="0"/>
              <a:t> стремится к общению и воспринимает смыслы в различных ситуациях общения со взрослыми, активно подражает им в движениях и действиях, умеет действовать согласованно; </a:t>
            </a:r>
          </a:p>
          <a:p>
            <a:pPr lvl="0"/>
            <a:r>
              <a:rPr lang="ru-RU" dirty="0"/>
              <a:t>  владеет активной и пассивной речью: понимает речь взрослых, может обращаться с вопросами и просьбами, знает названия окружающих предметов и игрушек;</a:t>
            </a:r>
          </a:p>
          <a:p>
            <a:pPr lvl="0"/>
            <a:r>
              <a:rPr lang="ru-RU" dirty="0"/>
              <a:t>  проявляет интерес к сверстникам; наблюдает за их действиями и подражает им.  Взаимодействие с ровесниками окрашено яркими эмоциями; </a:t>
            </a:r>
          </a:p>
          <a:p>
            <a:pPr lvl="0"/>
            <a:r>
              <a:rPr lang="ru-RU" dirty="0"/>
              <a:t>  в короткой игре воспроизводит действия взрослого, впервые осуществляя игровые замещения;</a:t>
            </a:r>
          </a:p>
          <a:p>
            <a:pPr lvl="0"/>
            <a:r>
              <a:rPr lang="ru-RU" dirty="0"/>
              <a:t>  проявляет самостоятельность в бытовых и игровых действиях. Владеет простейшими навыками самообслуживания; </a:t>
            </a:r>
          </a:p>
          <a:p>
            <a:pPr lvl="0"/>
            <a:r>
              <a:rPr lang="ru-RU" dirty="0"/>
              <a:t>  любит слушать стихи, песни, короткие сказки, рассматривать картинки, двигаться под музыку. Проявляет живой эмоциональный отклик на эстетические впечатления. Охотно включается в продуктивные виды деятельности (изобразительную деятельность, конструирование и др.);</a:t>
            </a:r>
          </a:p>
          <a:p>
            <a:pPr lvl="0"/>
            <a:r>
              <a:rPr lang="ru-RU" dirty="0"/>
              <a:t> с удовольствием двигается – ходит, бегает в разных направлениях, стремится осваивать различные виды движения (подпрыгивание, лазанье, перешагивание и пр.).</a:t>
            </a:r>
          </a:p>
          <a:p>
            <a:pPr lvl="0"/>
            <a:r>
              <a:rPr lang="ru-RU" b="1" dirty="0"/>
              <a:t> *ребенок эмоционально вовлечен в различные пальчиковые гимнастики и игры, стремится выполнить упражнения, сопровождая короткими стихами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6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22" y="92661"/>
            <a:ext cx="10600748" cy="65649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200" b="1" i="1" dirty="0"/>
              <a:t>К семи годам</a:t>
            </a:r>
            <a:r>
              <a:rPr lang="ru-RU" sz="3200" b="1" i="1" dirty="0" smtClean="0"/>
              <a:t>:</a:t>
            </a:r>
            <a:endParaRPr lang="ru-RU" sz="3200" dirty="0"/>
          </a:p>
          <a:p>
            <a:pPr lvl="0"/>
            <a:r>
              <a:rPr lang="ru-RU" sz="2900" dirty="0"/>
              <a:t> ребенок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2900" dirty="0"/>
              <a:t> ребенок 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2900" dirty="0"/>
              <a:t> ребенок обладает воображением, которое реализуется в разных видах деятельности и прежде всего в игре. Ребенок владеет разными формами и видами игры, различает условную и реальную ситуации, следует игровым правилам; </a:t>
            </a:r>
          </a:p>
          <a:p>
            <a:pPr lvl="0"/>
            <a:r>
              <a:rPr lang="ru-RU" sz="2900" dirty="0"/>
              <a:t> ребенок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/>
            <a:r>
              <a:rPr lang="ru-RU" sz="2900" dirty="0"/>
              <a:t> у ребенка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 </a:t>
            </a:r>
          </a:p>
          <a:p>
            <a:pPr lvl="0"/>
            <a:r>
              <a:rPr lang="ru-RU" sz="2900" dirty="0"/>
              <a:t>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pPr lvl="0"/>
            <a:r>
              <a:rPr lang="ru-RU" sz="2900" dirty="0"/>
              <a:t>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живет.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/>
            <a:r>
              <a:rPr lang="ru-RU" sz="3400" b="1" dirty="0"/>
              <a:t>*у ребенка сформированы навыки творческой работы: оригинальность и беглость мышления, интеллектуальная творческая инициатива, способность приспосабливаться к неожиданным изменениям ситуации; богатство речи;</a:t>
            </a:r>
          </a:p>
          <a:p>
            <a:pPr lvl="0"/>
            <a:r>
              <a:rPr lang="ru-RU" sz="3400" b="1" dirty="0"/>
              <a:t>*ребенок проявляет интерес к малой родине, использует местоимение «мой» по отношению к городу и району; проявляет инициативу и с удовольствием участвует в социально-значимых делах и событиях района</a:t>
            </a:r>
            <a:r>
              <a:rPr lang="ru-RU" sz="3400" b="1" dirty="0" smtClean="0"/>
              <a:t>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val="16760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91" y="0"/>
            <a:ext cx="8596668" cy="1382039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Описание </a:t>
            </a:r>
            <a:r>
              <a:rPr lang="ru-RU" dirty="0"/>
              <a:t>образовательной деятельности в соответствии с направлениями развития </a:t>
            </a:r>
            <a:r>
              <a:rPr lang="ru-RU" dirty="0" smtClean="0"/>
              <a:t>ребенка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236" y="2016087"/>
            <a:ext cx="9255806" cy="5950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Описание образовательной деятельности по каждой из пяти образовательных областей в нашей программе представлено в следующем порядке: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 Характеристика направлений развития личности ребенка (извлечения из федерального государственного  образовательного стандарта);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 Основные задачи  и содержание образовательной деятельности примерной образовательной программы</a:t>
            </a:r>
            <a:r>
              <a:rPr lang="ru-RU" dirty="0"/>
              <a:t> </a:t>
            </a:r>
            <a:r>
              <a:rPr lang="ru-RU" dirty="0" smtClean="0"/>
              <a:t>+ части формируемой  участниками образовательных отношений </a:t>
            </a:r>
            <a:r>
              <a:rPr lang="ru-RU" dirty="0"/>
              <a:t>для детей раннего возраста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</a:t>
            </a:r>
            <a:r>
              <a:rPr lang="ru-RU" dirty="0"/>
              <a:t> Основные задачи и содержание образовательной деятельности </a:t>
            </a:r>
            <a:r>
              <a:rPr lang="ru-RU" dirty="0" smtClean="0"/>
              <a:t>примерной </a:t>
            </a:r>
            <a:r>
              <a:rPr lang="ru-RU" dirty="0"/>
              <a:t>образовательной программы </a:t>
            </a:r>
            <a:r>
              <a:rPr lang="ru-RU" dirty="0" smtClean="0"/>
              <a:t>+ </a:t>
            </a:r>
            <a:r>
              <a:rPr lang="ru-RU" dirty="0"/>
              <a:t>части формируемой  участниками </a:t>
            </a:r>
            <a:r>
              <a:rPr lang="ru-RU" dirty="0" smtClean="0"/>
              <a:t>образовательных отношений  для детей  </a:t>
            </a:r>
            <a:r>
              <a:rPr lang="ru-RU" dirty="0"/>
              <a:t>дошкольного возраста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 Программное обеспечение данной образовательной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1210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19624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В </a:t>
            </a:r>
            <a:r>
              <a:rPr lang="ru-RU" sz="3100" dirty="0"/>
              <a:t>области социально-коммуникативного развития основными задачами образовательной деятельности являются создание условий для: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8711" y="1825242"/>
            <a:ext cx="4185623" cy="576262"/>
          </a:xfrm>
        </p:spPr>
        <p:txBody>
          <a:bodyPr/>
          <a:lstStyle/>
          <a:p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8711" y="2401504"/>
            <a:ext cx="4185623" cy="3304117"/>
          </a:xfrm>
        </p:spPr>
        <p:txBody>
          <a:bodyPr/>
          <a:lstStyle/>
          <a:p>
            <a:pPr lvl="0"/>
            <a:r>
              <a:rPr lang="ru-RU" dirty="0"/>
              <a:t>развития общения ребенка со взрослыми;</a:t>
            </a:r>
          </a:p>
          <a:p>
            <a:pPr lvl="0"/>
            <a:r>
              <a:rPr lang="ru-RU" dirty="0"/>
              <a:t>развития общения ребенка с другими детьми;</a:t>
            </a:r>
          </a:p>
          <a:p>
            <a:pPr lvl="0"/>
            <a:r>
              <a:rPr lang="ru-RU" dirty="0"/>
              <a:t>развития игры; </a:t>
            </a:r>
          </a:p>
          <a:p>
            <a:pPr lvl="0"/>
            <a:r>
              <a:rPr lang="ru-RU" dirty="0"/>
              <a:t>дальнейшего развития навыков самообслуживания;</a:t>
            </a:r>
          </a:p>
          <a:p>
            <a:pPr lvl="0"/>
            <a:r>
              <a:rPr lang="ru-RU" dirty="0"/>
              <a:t>*формирование начал патриотических чувств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0672" y="1551093"/>
            <a:ext cx="4185618" cy="576262"/>
          </a:xfrm>
        </p:spPr>
        <p:txBody>
          <a:bodyPr/>
          <a:lstStyle/>
          <a:p>
            <a:r>
              <a:rPr lang="ru-RU" dirty="0" smtClean="0"/>
              <a:t>Дошкольный возраст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74334" y="2161407"/>
            <a:ext cx="4387558" cy="44462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развития </a:t>
            </a:r>
            <a:r>
              <a:rPr lang="ru-RU" dirty="0"/>
              <a:t>положительного отношения ребенка к себе и другим людям;</a:t>
            </a:r>
          </a:p>
          <a:p>
            <a:r>
              <a:rPr lang="ru-RU" dirty="0" smtClean="0"/>
              <a:t> </a:t>
            </a:r>
            <a:r>
              <a:rPr lang="ru-RU" dirty="0"/>
              <a:t>развития коммуникативной и социальной компетентности, в том числе информационно-социальной компетентности;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игровой деятельности; 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ценностного отношения к труду;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формирования основ безопасного поведения в быту, в социуме, природе</a:t>
            </a:r>
          </a:p>
          <a:p>
            <a:r>
              <a:rPr lang="ru-RU" dirty="0" smtClean="0"/>
              <a:t> </a:t>
            </a:r>
            <a:r>
              <a:rPr lang="ru-RU" dirty="0"/>
              <a:t>*формирования основ патриотизма и гражданской позиции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0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2108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сфере познавательного развития основными задачами образовательной деятельности являются создание условий для: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282" y="1801434"/>
            <a:ext cx="4185623" cy="576262"/>
          </a:xfrm>
        </p:spPr>
        <p:txBody>
          <a:bodyPr/>
          <a:lstStyle/>
          <a:p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460" y="2499251"/>
            <a:ext cx="4185623" cy="33041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ознакомления </a:t>
            </a:r>
            <a:r>
              <a:rPr lang="ru-RU" dirty="0"/>
              <a:t>детей с явлениями и предметами окружающего мира, овладения предметными действиями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развития познавательно-исследовательской активности и познавательных способностей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* р</a:t>
            </a:r>
            <a:r>
              <a:rPr lang="ru-RU" dirty="0" smtClean="0"/>
              <a:t>азвития игровых познавательных, сенсорных, речевых способностей детей </a:t>
            </a:r>
            <a:r>
              <a:rPr lang="ru-RU" dirty="0"/>
              <a:t>раннего возраста через </a:t>
            </a:r>
            <a:r>
              <a:rPr lang="ru-RU" dirty="0" smtClean="0"/>
              <a:t>пальчиковые игры.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62290" y="2211120"/>
            <a:ext cx="4185618" cy="576262"/>
          </a:xfrm>
        </p:spPr>
        <p:txBody>
          <a:bodyPr/>
          <a:lstStyle/>
          <a:p>
            <a:r>
              <a:rPr lang="ru-RU" dirty="0" smtClean="0"/>
              <a:t>Дошкольный возраст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76275" y="2987766"/>
            <a:ext cx="4185617" cy="330411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развития </a:t>
            </a:r>
            <a:r>
              <a:rPr lang="ru-RU" dirty="0"/>
              <a:t>любознательности, познавательной активности, познавательных способностей детей;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представлений в разных сферах знаний об окружающей действительности, в том числе о виртуальной среде;</a:t>
            </a:r>
          </a:p>
          <a:p>
            <a:r>
              <a:rPr lang="ru-RU" dirty="0" smtClean="0"/>
              <a:t>*</a:t>
            </a:r>
            <a:r>
              <a:rPr lang="ru-RU" dirty="0"/>
              <a:t>развития интереса к природе, истории и культуре родного района;</a:t>
            </a:r>
          </a:p>
          <a:p>
            <a:r>
              <a:rPr lang="ru-RU" dirty="0" smtClean="0"/>
              <a:t>*</a:t>
            </a:r>
            <a:r>
              <a:rPr lang="ru-RU" dirty="0"/>
              <a:t>развития системного и диалектического мышления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49" y="23381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области речевого развития основными задачами образовательной деятельности являются создание условий для: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875" y="2060742"/>
            <a:ext cx="4185623" cy="576262"/>
          </a:xfrm>
        </p:spPr>
        <p:txBody>
          <a:bodyPr/>
          <a:lstStyle/>
          <a:p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8270" y="3213266"/>
            <a:ext cx="4185623" cy="3304117"/>
          </a:xfrm>
        </p:spPr>
        <p:txBody>
          <a:bodyPr/>
          <a:lstStyle/>
          <a:p>
            <a:r>
              <a:rPr lang="ru-RU" dirty="0" smtClean="0"/>
              <a:t>развития </a:t>
            </a:r>
            <a:r>
              <a:rPr lang="ru-RU" dirty="0"/>
              <a:t>речи у детей в повседневной жизни;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разных сторон речи в специально организованных играх и занятиях</a:t>
            </a:r>
            <a:r>
              <a:rPr lang="ru-RU" dirty="0" smtClean="0"/>
              <a:t>.</a:t>
            </a:r>
          </a:p>
          <a:p>
            <a:r>
              <a:rPr lang="ru-RU" dirty="0"/>
              <a:t>*развития речевых способностей детей раннего возраста через пальчиковые игры.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62498" y="2348873"/>
            <a:ext cx="4185618" cy="576262"/>
          </a:xfrm>
        </p:spPr>
        <p:txBody>
          <a:bodyPr/>
          <a:lstStyle/>
          <a:p>
            <a:r>
              <a:rPr lang="ru-RU" dirty="0" smtClean="0"/>
              <a:t>Дошкольный возраст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3313507"/>
            <a:ext cx="4185617" cy="272785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формирования </a:t>
            </a:r>
            <a:r>
              <a:rPr lang="ru-RU" dirty="0"/>
              <a:t>основы речевой и языковой культуры, совершенствования разных сторон речи ребенка;</a:t>
            </a:r>
          </a:p>
          <a:p>
            <a:r>
              <a:rPr lang="ru-RU" dirty="0" smtClean="0"/>
              <a:t> </a:t>
            </a:r>
            <a:r>
              <a:rPr lang="ru-RU" dirty="0"/>
              <a:t>приобщения детей к культуре чтения художественной литературы;</a:t>
            </a:r>
          </a:p>
          <a:p>
            <a:r>
              <a:rPr lang="ru-RU" dirty="0" smtClean="0"/>
              <a:t> </a:t>
            </a:r>
            <a:r>
              <a:rPr lang="ru-RU" dirty="0"/>
              <a:t>*создания творческого продукта в речевой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4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49" y="9603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В области художественно-эстетического развития основными задачами образовательной деятельности являются создание условий для: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273" y="1929613"/>
            <a:ext cx="4185623" cy="576262"/>
          </a:xfrm>
        </p:spPr>
        <p:txBody>
          <a:bodyPr/>
          <a:lstStyle/>
          <a:p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7272" y="2505875"/>
            <a:ext cx="4185623" cy="3304117"/>
          </a:xfrm>
        </p:spPr>
        <p:txBody>
          <a:bodyPr/>
          <a:lstStyle/>
          <a:p>
            <a:r>
              <a:rPr lang="ru-RU" dirty="0"/>
              <a:t>развития у детей эстетического отношения к окружающему миру;</a:t>
            </a:r>
          </a:p>
          <a:p>
            <a:r>
              <a:rPr lang="ru-RU" dirty="0" smtClean="0"/>
              <a:t>приобщения </a:t>
            </a:r>
            <a:r>
              <a:rPr lang="ru-RU" dirty="0"/>
              <a:t>к изобразительным видам деятельности;</a:t>
            </a:r>
          </a:p>
          <a:p>
            <a:r>
              <a:rPr lang="ru-RU" dirty="0" smtClean="0"/>
              <a:t>приобщения </a:t>
            </a:r>
            <a:r>
              <a:rPr lang="ru-RU" dirty="0"/>
              <a:t>к музыкальной культуре;</a:t>
            </a:r>
          </a:p>
          <a:p>
            <a:r>
              <a:rPr lang="ru-RU" dirty="0" smtClean="0"/>
              <a:t>приобщения </a:t>
            </a:r>
            <a:r>
              <a:rPr lang="ru-RU" dirty="0"/>
              <a:t>к театрализованной деятельности.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9064" y="1641482"/>
            <a:ext cx="4185618" cy="576262"/>
          </a:xfrm>
        </p:spPr>
        <p:txBody>
          <a:bodyPr/>
          <a:lstStyle/>
          <a:p>
            <a:r>
              <a:rPr lang="ru-RU" dirty="0" smtClean="0"/>
              <a:t>Дошкольный возраст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9064" y="2217744"/>
            <a:ext cx="5157302" cy="4640256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/>
              <a:t> </a:t>
            </a:r>
            <a:r>
              <a:rPr lang="ru-RU" sz="2600" dirty="0"/>
              <a:t>развития у детей интереса к эстетической стороне действительности, ознакомления с разными видами и жанрами искусства (словесного, музыкального, изобразительного), в том числе народного творчества;</a:t>
            </a:r>
          </a:p>
          <a:p>
            <a:r>
              <a:rPr lang="ru-RU" sz="2600" dirty="0" smtClean="0"/>
              <a:t>развития </a:t>
            </a:r>
            <a:r>
              <a:rPr lang="ru-RU" sz="2600" dirty="0"/>
              <a:t>способности к восприятию музыки, художественной литературы, фольклора; </a:t>
            </a:r>
          </a:p>
          <a:p>
            <a:r>
              <a:rPr lang="ru-RU" sz="2600" dirty="0" smtClean="0"/>
              <a:t>приобщения </a:t>
            </a:r>
            <a:r>
              <a:rPr lang="ru-RU" sz="2600" dirty="0"/>
              <a:t>к разным видам художественно-эстетической деятельности, развития потребности в творческом самовыражении, инициативности и самостоятельности в воплощении художественного замысла;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*развития способности чувствовать красоту природы, архитектуры своей малой родины и эмоционально откликаться на неё;</a:t>
            </a:r>
          </a:p>
          <a:p>
            <a:r>
              <a:rPr lang="ru-RU" sz="2600" dirty="0" smtClean="0"/>
              <a:t>* </a:t>
            </a:r>
            <a:r>
              <a:rPr lang="ru-RU" sz="2600" dirty="0"/>
              <a:t>знакомства с творчеством знаменитых односельчан, горожан, жителей Енисейского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0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115" y="14613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области физического развития основными задачами образовательной деятельности являются создание условий для: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4" y="2975239"/>
            <a:ext cx="4185623" cy="3304117"/>
          </a:xfrm>
        </p:spPr>
        <p:txBody>
          <a:bodyPr/>
          <a:lstStyle/>
          <a:p>
            <a:r>
              <a:rPr lang="ru-RU" dirty="0" smtClean="0"/>
              <a:t>укрепления </a:t>
            </a:r>
            <a:r>
              <a:rPr lang="ru-RU" dirty="0"/>
              <a:t>здоровья детей, становления ценностей здорового образа жизни;</a:t>
            </a:r>
          </a:p>
          <a:p>
            <a:r>
              <a:rPr lang="ru-RU" dirty="0" smtClean="0"/>
              <a:t> </a:t>
            </a:r>
            <a:r>
              <a:rPr lang="ru-RU" dirty="0"/>
              <a:t>развития различных видов двигательной активности;</a:t>
            </a:r>
          </a:p>
          <a:p>
            <a:r>
              <a:rPr lang="ru-RU" dirty="0" smtClean="0"/>
              <a:t>формирования </a:t>
            </a:r>
            <a:r>
              <a:rPr lang="ru-RU" dirty="0"/>
              <a:t>навыков безопасного поведения.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Дошкольный возраст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38696" y="3068877"/>
            <a:ext cx="4569183" cy="36951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становления </a:t>
            </a:r>
            <a:r>
              <a:rPr lang="ru-RU" dirty="0"/>
              <a:t>у детей ценностей здорового образа жизни;</a:t>
            </a:r>
          </a:p>
          <a:p>
            <a:r>
              <a:rPr lang="ru-RU" dirty="0" smtClean="0"/>
              <a:t>развития </a:t>
            </a:r>
            <a:r>
              <a:rPr lang="ru-RU" dirty="0"/>
              <a:t>представлений о своем теле и своих физических возможностях;</a:t>
            </a:r>
          </a:p>
          <a:p>
            <a:r>
              <a:rPr lang="ru-RU" dirty="0" smtClean="0"/>
              <a:t>приобретения </a:t>
            </a:r>
            <a:r>
              <a:rPr lang="ru-RU" dirty="0"/>
              <a:t>двигательного опыта и совершенствования двигательной активности; </a:t>
            </a:r>
          </a:p>
          <a:p>
            <a:r>
              <a:rPr lang="ru-RU" dirty="0" smtClean="0"/>
              <a:t>формирования </a:t>
            </a:r>
            <a:r>
              <a:rPr lang="ru-RU" dirty="0"/>
              <a:t>начальных представлений о некоторых видах спорта, овладения подвижными играми с правилами;</a:t>
            </a:r>
          </a:p>
          <a:p>
            <a:r>
              <a:rPr lang="ru-RU" dirty="0" smtClean="0"/>
              <a:t>*</a:t>
            </a:r>
            <a:r>
              <a:rPr lang="ru-RU" dirty="0"/>
              <a:t>формирования навыков игры в русские шашки.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8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74" y="24634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Описание </a:t>
            </a:r>
            <a:r>
              <a:rPr lang="ru-RU" sz="2700" dirty="0"/>
              <a:t>вариативных форм, способов, методов и средств реализации Программы с учетом возрастных и индивидуальных особенностей дошкольников, специфики их образовательных потребностей и </a:t>
            </a:r>
            <a:r>
              <a:rPr lang="ru-RU" sz="2700" dirty="0" smtClean="0"/>
              <a:t>интересов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865" y="1809860"/>
            <a:ext cx="9907160" cy="495419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При реализации образовательной программы педагог: </a:t>
            </a:r>
            <a:endParaRPr lang="ru-RU" dirty="0"/>
          </a:p>
          <a:p>
            <a:pPr lvl="0"/>
            <a:r>
              <a:rPr lang="ru-RU" dirty="0"/>
              <a:t>продумывает содержание и организацию совместного образа жизни детей, условия эмоционального благополучия  и развития каждого ребенка; </a:t>
            </a:r>
          </a:p>
          <a:p>
            <a:pPr lvl="0"/>
            <a:r>
              <a:rPr lang="ru-RU" dirty="0"/>
              <a:t>определяет единые для всех детей правила сосуществования детского общества, включающие равенство прав, взаимную доброжелательность и внимание друг к другу, готовность прийти на помощь, поддержать; </a:t>
            </a:r>
          </a:p>
          <a:p>
            <a:pPr lvl="0"/>
            <a:r>
              <a:rPr lang="ru-RU" dirty="0"/>
              <a:t>соблюдает гуманистические принципы педагогического сопровождения развития детей, в числе которых забота, теплое отношение, интерес к каждому ребенку, поддержка и установка на успех, развитие детской самостоятельности, инициативы; </a:t>
            </a:r>
          </a:p>
          <a:p>
            <a:pPr lvl="0"/>
            <a:r>
              <a:rPr lang="ru-RU" dirty="0"/>
              <a:t>осуществляет развивающее взаимодействие с детьми, основанное на современных педагогических позициях: «Давай сделаем это вместе»; «Посмотри, как я это делаю»; «Научи меня, помоги мне сделать это»; </a:t>
            </a:r>
          </a:p>
          <a:p>
            <a:pPr lvl="0"/>
            <a:r>
              <a:rPr lang="ru-RU" dirty="0"/>
              <a:t>сочетает совместную с ребенком деятельность (игры, труд, наблюдения и пр.) и самостоятельную деятельность детей; </a:t>
            </a:r>
          </a:p>
          <a:p>
            <a:pPr lvl="0"/>
            <a:r>
              <a:rPr lang="ru-RU" dirty="0"/>
              <a:t>ежедневно планирует образовательные ситуации, обогащающие практический и познавательный опыт детей, эмоции и представления о мире; </a:t>
            </a:r>
          </a:p>
          <a:p>
            <a:pPr lvl="0"/>
            <a:r>
              <a:rPr lang="ru-RU" dirty="0"/>
              <a:t>создает развивающую предметно-пространственную среду;</a:t>
            </a:r>
          </a:p>
          <a:p>
            <a:pPr lvl="0"/>
            <a:r>
              <a:rPr lang="ru-RU" dirty="0"/>
              <a:t>наблюдает, как развиваются самостоятельность каждого ребенка и взаимоотношения детей; </a:t>
            </a:r>
          </a:p>
          <a:p>
            <a:pPr lvl="0"/>
            <a:r>
              <a:rPr lang="ru-RU" dirty="0"/>
              <a:t>сотрудничает с родителями, совместно с ними решая задачи воспитания и развития малышей.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8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750" y="277510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 Формы реализации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863" y="1555710"/>
            <a:ext cx="10421655" cy="4979246"/>
          </a:xfrm>
        </p:spPr>
        <p:txBody>
          <a:bodyPr>
            <a:normAutofit/>
          </a:bodyPr>
          <a:lstStyle/>
          <a:p>
            <a:r>
              <a:rPr lang="ru-RU" b="1" dirty="0"/>
              <a:t>Игра </a:t>
            </a:r>
            <a:endParaRPr lang="ru-RU" dirty="0"/>
          </a:p>
          <a:p>
            <a:r>
              <a:rPr lang="ru-RU" b="1" dirty="0" smtClean="0"/>
              <a:t>Игровая </a:t>
            </a:r>
            <a:r>
              <a:rPr lang="ru-RU" b="1" dirty="0"/>
              <a:t>ситуация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Чтение</a:t>
            </a:r>
            <a:r>
              <a:rPr lang="ru-RU" dirty="0"/>
              <a:t> -</a:t>
            </a:r>
            <a:r>
              <a:rPr lang="ru-RU" dirty="0" smtClean="0"/>
              <a:t> рассказы</a:t>
            </a:r>
          </a:p>
          <a:p>
            <a:r>
              <a:rPr lang="ru-RU" b="1" dirty="0" smtClean="0"/>
              <a:t>Мастерская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Мастер-класс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Гостиные </a:t>
            </a:r>
            <a:r>
              <a:rPr lang="ru-RU" dirty="0" smtClean="0"/>
              <a:t>(</a:t>
            </a:r>
            <a:r>
              <a:rPr lang="ru-RU" dirty="0"/>
              <a:t>литературные, музыкальные, психологические, интеллектуальные) </a:t>
            </a:r>
            <a:endParaRPr lang="ru-RU" dirty="0" smtClean="0"/>
          </a:p>
          <a:p>
            <a:r>
              <a:rPr lang="ru-RU" b="1" dirty="0" smtClean="0"/>
              <a:t>Коллекционирование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Экспериментирование </a:t>
            </a:r>
            <a:r>
              <a:rPr lang="ru-RU" b="1" dirty="0"/>
              <a:t>и исследования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dirty="0" smtClean="0"/>
              <a:t>Проект</a:t>
            </a:r>
            <a:r>
              <a:rPr lang="ru-RU" b="1" dirty="0"/>
              <a:t> </a:t>
            </a:r>
            <a:endParaRPr lang="ru-RU" dirty="0" smtClean="0"/>
          </a:p>
          <a:p>
            <a:r>
              <a:rPr lang="ru-RU" b="1" dirty="0" smtClean="0"/>
              <a:t>Викторины </a:t>
            </a:r>
            <a:r>
              <a:rPr lang="ru-RU" b="1" dirty="0"/>
              <a:t>и конкурсы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Кружки</a:t>
            </a:r>
            <a:r>
              <a:rPr lang="ru-RU" b="1" dirty="0"/>
              <a:t>, </a:t>
            </a:r>
            <a:r>
              <a:rPr lang="ru-RU" b="1" dirty="0" smtClean="0"/>
              <a:t>студии</a:t>
            </a:r>
            <a:r>
              <a:rPr lang="ru-RU" dirty="0" smtClean="0"/>
              <a:t> </a:t>
            </a:r>
          </a:p>
          <a:p>
            <a:r>
              <a:rPr lang="ru-RU" b="1" dirty="0"/>
              <a:t> Праздники, развлечения, </a:t>
            </a:r>
            <a:r>
              <a:rPr lang="ru-RU" b="1" dirty="0" smtClean="0"/>
              <a:t>досуги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20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Образовательная программа дошкольного образования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305" y="1842265"/>
            <a:ext cx="4185623" cy="627068"/>
          </a:xfrm>
        </p:spPr>
        <p:txBody>
          <a:bodyPr/>
          <a:lstStyle/>
          <a:p>
            <a:r>
              <a:rPr lang="ru-RU" dirty="0" smtClean="0"/>
              <a:t> обязательная часть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9153" y="2557469"/>
            <a:ext cx="4762214" cy="3887680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sz="2100" dirty="0"/>
              <a:t>Примерная основная образовательная программа Дошкольного Образования </a:t>
            </a:r>
            <a:r>
              <a:rPr lang="ru-RU" sz="2100" dirty="0" smtClean="0"/>
              <a:t>одобренная  </a:t>
            </a:r>
            <a:r>
              <a:rPr lang="ru-RU" sz="2100" dirty="0"/>
              <a:t>решением федерального учебно-методического объединения по общему </a:t>
            </a:r>
            <a:r>
              <a:rPr lang="ru-RU" sz="2100" dirty="0" smtClean="0"/>
              <a:t>образованию 2015 </a:t>
            </a:r>
            <a:r>
              <a:rPr lang="ru-RU" sz="2100" dirty="0"/>
              <a:t>г</a:t>
            </a:r>
            <a:r>
              <a:rPr lang="ru-RU" sz="2100" dirty="0" smtClean="0"/>
              <a:t>.)</a:t>
            </a:r>
            <a:endParaRPr lang="ru-RU" sz="2100" dirty="0"/>
          </a:p>
          <a:p>
            <a:pPr marL="0" indent="0">
              <a:buNone/>
            </a:pPr>
            <a:endParaRPr lang="ru-RU" sz="2100" dirty="0"/>
          </a:p>
          <a:p>
            <a:r>
              <a:rPr lang="ru-RU" sz="2100" dirty="0"/>
              <a:t> Примерная образовательная программа дошкольного образования/Т. И. Бабаева, А. Г. Гогоберидзе, О. В. Солнцева- СПб.: ООО «Издательство «Детство –Пресс», 2014.</a:t>
            </a:r>
          </a:p>
          <a:p>
            <a:endParaRPr lang="ru-RU" sz="21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75668" y="1270000"/>
            <a:ext cx="5018421" cy="1541468"/>
          </a:xfrm>
        </p:spPr>
        <p:txBody>
          <a:bodyPr/>
          <a:lstStyle/>
          <a:p>
            <a:r>
              <a:rPr lang="ru-RU" dirty="0" smtClean="0"/>
              <a:t>часть формируемая </a:t>
            </a:r>
            <a:r>
              <a:rPr lang="ru-RU" dirty="0"/>
              <a:t>участниками образовательных отношений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35831" y="3034701"/>
            <a:ext cx="5292052" cy="3304117"/>
          </a:xfrm>
        </p:spPr>
        <p:txBody>
          <a:bodyPr/>
          <a:lstStyle/>
          <a:p>
            <a:r>
              <a:rPr lang="ru-RU" b="1" dirty="0"/>
              <a:t>«Игра, развитие, творчество</a:t>
            </a:r>
            <a:r>
              <a:rPr lang="ru-RU" b="1" dirty="0" smtClean="0"/>
              <a:t>»,</a:t>
            </a:r>
          </a:p>
          <a:p>
            <a:pPr marL="0" indent="0">
              <a:buNone/>
            </a:pPr>
            <a:r>
              <a:rPr lang="ru-RU" dirty="0" smtClean="0"/>
              <a:t>Программа </a:t>
            </a:r>
            <a:r>
              <a:rPr lang="ru-RU" dirty="0"/>
              <a:t>направленная на развитие </a:t>
            </a:r>
            <a:r>
              <a:rPr lang="ru-RU" dirty="0" smtClean="0"/>
              <a:t>творческих способностей в </a:t>
            </a:r>
            <a:r>
              <a:rPr lang="ru-RU" dirty="0"/>
              <a:t>образовательных областях: «Речевое развитие», «Познавательное развитие» </a:t>
            </a:r>
          </a:p>
          <a:p>
            <a:r>
              <a:rPr lang="ru-RU" dirty="0"/>
              <a:t>«</a:t>
            </a:r>
            <a:r>
              <a:rPr lang="ru-RU" b="1" dirty="0"/>
              <a:t>Детство с родным районом</a:t>
            </a:r>
            <a:r>
              <a:rPr lang="ru-RU" dirty="0"/>
              <a:t>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Программа  </a:t>
            </a:r>
            <a:r>
              <a:rPr lang="ru-RU" dirty="0"/>
              <a:t>по патриотическому воспитанию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771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68" y="22129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Формы реализации образовательной </a:t>
            </a:r>
            <a:r>
              <a:rPr lang="ru-RU" sz="3200" dirty="0" smtClean="0"/>
              <a:t>программы формируемой участниками  образовательных отношений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415" y="1674564"/>
            <a:ext cx="8521298" cy="500165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*</a:t>
            </a:r>
            <a:r>
              <a:rPr lang="ru-RU" b="1" dirty="0"/>
              <a:t>Составление творческих рассказов по картине, сравнений, метафор, загадок, лимериков – </a:t>
            </a:r>
            <a:r>
              <a:rPr lang="ru-RU" dirty="0"/>
              <a:t>технологии развития связной речи, направленные на развитие умственных способностей и создание творческого продукта в речевой деятельности</a:t>
            </a:r>
          </a:p>
          <a:p>
            <a:r>
              <a:rPr lang="ru-RU" dirty="0"/>
              <a:t>*</a:t>
            </a:r>
            <a:r>
              <a:rPr lang="ru-RU" b="1" dirty="0"/>
              <a:t>Студия «Развивающие игры» - </a:t>
            </a:r>
            <a:r>
              <a:rPr lang="ru-RU" dirty="0"/>
              <a:t>для развития интеллектуально-творческих способностей детей через игру и совместно-разделенную деятельность детей и родителей, используется сюжетно-ролевая интегративная форма занятий</a:t>
            </a:r>
          </a:p>
          <a:p>
            <a:r>
              <a:rPr lang="ru-RU" b="1" dirty="0"/>
              <a:t>* Кружок </a:t>
            </a:r>
            <a:r>
              <a:rPr lang="ru-RU" dirty="0"/>
              <a:t>«Русские шашки» -  для общения </a:t>
            </a:r>
            <a:r>
              <a:rPr lang="ru-RU" dirty="0" smtClean="0"/>
              <a:t>детей, </a:t>
            </a:r>
            <a:r>
              <a:rPr lang="ru-RU" dirty="0"/>
              <a:t>способствующего углублению взаимопонимания, укреплению дружеских отношений. Не случайно девизом Всемирной шахматной федерации являются слова «Все мы одна семья». Шашечное творчество научит детей использовать свою смекалку и в других областях человеческой деятельности, научить думать.</a:t>
            </a:r>
          </a:p>
          <a:p>
            <a:r>
              <a:rPr lang="ru-RU" dirty="0"/>
              <a:t>* </a:t>
            </a:r>
            <a:r>
              <a:rPr lang="ru-RU" b="1" dirty="0"/>
              <a:t>Кружок </a:t>
            </a:r>
            <a:r>
              <a:rPr lang="ru-RU" dirty="0"/>
              <a:t>«Говорим по </a:t>
            </a:r>
            <a:r>
              <a:rPr lang="ru-RU" dirty="0" err="1"/>
              <a:t>английски</a:t>
            </a:r>
            <a:r>
              <a:rPr lang="ru-RU" dirty="0"/>
              <a:t>» -  для развития </a:t>
            </a:r>
            <a:r>
              <a:rPr lang="ru-RU" dirty="0" smtClean="0"/>
              <a:t> лингвистических способностей дошкольников </a:t>
            </a:r>
          </a:p>
          <a:p>
            <a:r>
              <a:rPr lang="ru-RU" dirty="0"/>
              <a:t>*Клубный час -  это особая современная технология социально-коммуникативного развития личности ребёнка, направленная на произвольную регуляцию поведения и деятельности, способность к самоконтролю.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652" y="108559"/>
            <a:ext cx="8596668" cy="9311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Методы реализации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442" y="1177447"/>
            <a:ext cx="9493801" cy="558034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Информационно-рецептивный метод</a:t>
            </a:r>
            <a:r>
              <a:rPr lang="ru-RU" dirty="0"/>
              <a:t> - предъявление информации, организация действий ребёнка с объектом изучения (наблюдение, рассматривание картин, демонстрация кино- и диафильмов, просмотр компьютерных презентаций, рассказы воспитателя или детей, чтение); </a:t>
            </a:r>
          </a:p>
          <a:p>
            <a:r>
              <a:rPr lang="ru-RU" b="1" dirty="0"/>
              <a:t>Репродуктивный метод -</a:t>
            </a:r>
            <a:r>
              <a:rPr lang="ru-RU" dirty="0"/>
              <a:t> создание условий для воспроизведения представлений и способов деятельности, руководство их выполнением (упражнения на основе образца воспитателя, беседа, составление рассказов с опорой на предметную или предметно-схематическую модель или алгоритм);</a:t>
            </a:r>
          </a:p>
          <a:p>
            <a:r>
              <a:rPr lang="ru-RU" b="1" dirty="0"/>
              <a:t>Метод проблемного изложения -</a:t>
            </a:r>
            <a:r>
              <a:rPr lang="ru-RU" dirty="0"/>
              <a:t> постановка проблемы и раскрытие пути её решения в процессе организации опытов, наблюдений; </a:t>
            </a:r>
          </a:p>
          <a:p>
            <a:r>
              <a:rPr lang="ru-RU" b="1" dirty="0"/>
              <a:t>Эвристический метод (частично-поисковый) –</a:t>
            </a:r>
            <a:r>
              <a:rPr lang="ru-RU" dirty="0"/>
              <a:t> проблемная задача делится на части – проблемы, в решении которых принимают участие дети (применение представлений в новых условиях);</a:t>
            </a:r>
          </a:p>
          <a:p>
            <a:r>
              <a:rPr lang="ru-RU" b="1" dirty="0"/>
              <a:t>Исследовательский метод -</a:t>
            </a:r>
            <a:r>
              <a:rPr lang="ru-RU" dirty="0"/>
              <a:t> составление и предъявление проблемных ситуаций, ситуаций для экспериментирования и опытов (творческие задания, опыты, экспериментирование);</a:t>
            </a:r>
          </a:p>
          <a:p>
            <a:r>
              <a:rPr lang="ru-RU" b="1" dirty="0"/>
              <a:t>Проектный метод -</a:t>
            </a:r>
            <a:r>
              <a:rPr lang="ru-RU" dirty="0"/>
              <a:t> способ достижения конкретной цели через детальную разработку проблемы, которая должна завершиться вполне реальным, осязаемым практическим результатом, оформленным тем или иным образом;</a:t>
            </a:r>
          </a:p>
          <a:p>
            <a:r>
              <a:rPr lang="ru-RU" b="1" dirty="0"/>
              <a:t>Метод мотивации и стимулирования деятельности детей</a:t>
            </a:r>
            <a:r>
              <a:rPr lang="ru-RU" dirty="0"/>
              <a:t> (игровые ситуации, игры, соревнования, состязания и др.);</a:t>
            </a:r>
          </a:p>
        </p:txBody>
      </p:sp>
    </p:spTree>
    <p:extLst>
      <p:ext uri="{BB962C8B-B14F-4D97-AF65-F5344CB8AC3E}">
        <p14:creationId xmlns:p14="http://schemas.microsoft.com/office/powerpoint/2010/main" val="7582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402" y="252985"/>
            <a:ext cx="8596668" cy="9686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/>
              <a:t>*</a:t>
            </a:r>
            <a:r>
              <a:rPr lang="ru-RU" dirty="0" smtClean="0"/>
              <a:t>Методы </a:t>
            </a:r>
            <a:r>
              <a:rPr lang="ru-RU" dirty="0"/>
              <a:t>активизации творческого мышления: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9415" y="1784808"/>
            <a:ext cx="9756846" cy="5380080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Метод мозгового штурма;</a:t>
            </a:r>
          </a:p>
          <a:p>
            <a:pPr lvl="0"/>
            <a:r>
              <a:rPr lang="ru-RU" sz="2400" dirty="0" err="1"/>
              <a:t>Синетика</a:t>
            </a:r>
            <a:r>
              <a:rPr lang="ru-RU" sz="2400" dirty="0"/>
              <a:t> (ассоциации, аналогии);</a:t>
            </a:r>
          </a:p>
          <a:p>
            <a:pPr lvl="0"/>
            <a:r>
              <a:rPr lang="ru-RU" sz="2400" dirty="0"/>
              <a:t>Метод контрольных вопросов (отыскание истины, путем постановки вопросов- искусство диалога);</a:t>
            </a:r>
          </a:p>
          <a:p>
            <a:pPr lvl="0"/>
            <a:r>
              <a:rPr lang="ru-RU" sz="2400" dirty="0"/>
              <a:t>Метод моделирования;</a:t>
            </a:r>
          </a:p>
          <a:p>
            <a:pPr lvl="0"/>
            <a:r>
              <a:rPr lang="ru-RU" sz="2400" dirty="0"/>
              <a:t>Метод моделирования маленькими человечками;</a:t>
            </a:r>
          </a:p>
          <a:p>
            <a:pPr lvl="0"/>
            <a:r>
              <a:rPr lang="ru-RU" sz="2400" dirty="0"/>
              <a:t>Методы снятия психологической инерции.</a:t>
            </a:r>
          </a:p>
        </p:txBody>
      </p:sp>
    </p:spTree>
    <p:extLst>
      <p:ext uri="{BB962C8B-B14F-4D97-AF65-F5344CB8AC3E}">
        <p14:creationId xmlns:p14="http://schemas.microsoft.com/office/powerpoint/2010/main" val="11898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732" y="13979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Образовательная деятельность </a:t>
            </a:r>
            <a:r>
              <a:rPr lang="ru-RU" sz="2700" dirty="0"/>
              <a:t>по профессиональной коррекции нарушений развития </a:t>
            </a:r>
            <a:r>
              <a:rPr lang="ru-RU" sz="2700" dirty="0" smtClean="0"/>
              <a:t>детей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Основные задачи </a:t>
            </a:r>
            <a:r>
              <a:rPr lang="ru-RU" sz="2200" dirty="0">
                <a:solidFill>
                  <a:schemeClr val="tx1"/>
                </a:solidFill>
              </a:rPr>
              <a:t>коррекционного направления </a:t>
            </a:r>
            <a:r>
              <a:rPr lang="ru-RU" sz="2200" dirty="0" smtClean="0">
                <a:solidFill>
                  <a:schemeClr val="tx1"/>
                </a:solidFill>
              </a:rPr>
              <a:t>: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9956" y="1641331"/>
            <a:ext cx="4185623" cy="576262"/>
          </a:xfrm>
        </p:spPr>
        <p:txBody>
          <a:bodyPr/>
          <a:lstStyle/>
          <a:p>
            <a:r>
              <a:rPr lang="ru-RU" dirty="0" smtClean="0"/>
              <a:t>Педагога- психолога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5121" y="2217593"/>
            <a:ext cx="4447400" cy="438362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содействие </a:t>
            </a:r>
            <a:r>
              <a:rPr lang="ru-RU" dirty="0"/>
              <a:t>личностному и интеллектуальному развитию детей на каждом возрастном этапе, формирование у них способности к саморазвитию.  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психологической культуры воспитанников, педагогических работников и родителей (лиц, их заменяющих);</a:t>
            </a:r>
          </a:p>
          <a:p>
            <a:r>
              <a:rPr lang="ru-RU" dirty="0"/>
              <a:t> </a:t>
            </a:r>
            <a:r>
              <a:rPr lang="ru-RU" dirty="0" smtClean="0"/>
              <a:t>определение </a:t>
            </a:r>
            <a:r>
              <a:rPr lang="ru-RU" dirty="0"/>
              <a:t>факторов, препятствующих развитию личности воспитанников, и принятие мер по оказанию различного рода психологической помощи (</a:t>
            </a:r>
            <a:r>
              <a:rPr lang="ru-RU" dirty="0" err="1"/>
              <a:t>психокоррекционной</a:t>
            </a:r>
            <a:r>
              <a:rPr lang="ru-RU" dirty="0"/>
              <a:t>, консультативной);</a:t>
            </a:r>
          </a:p>
          <a:p>
            <a:r>
              <a:rPr lang="ru-RU" dirty="0" smtClean="0"/>
              <a:t> </a:t>
            </a:r>
            <a:r>
              <a:rPr lang="ru-RU" dirty="0"/>
              <a:t>создание современной развивающей предметно-пространственной среды, комфортной как для детей с ОВЗ, так и для нормально развивающихся детей, их родителей (законных представителей) и педагогического коллектива.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93588" y="1641331"/>
            <a:ext cx="4185618" cy="576262"/>
          </a:xfrm>
        </p:spPr>
        <p:txBody>
          <a:bodyPr/>
          <a:lstStyle/>
          <a:p>
            <a:r>
              <a:rPr lang="ru-RU" dirty="0" smtClean="0"/>
              <a:t>Логопеда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86193" y="2223453"/>
            <a:ext cx="4709786" cy="445966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раннее выявление и своевременное предупреждение речевых нарушений. </a:t>
            </a:r>
          </a:p>
          <a:p>
            <a:r>
              <a:rPr lang="ru-RU" dirty="0" smtClean="0"/>
              <a:t>осуществление </a:t>
            </a:r>
            <a:r>
              <a:rPr lang="ru-RU" dirty="0"/>
              <a:t>преемственности в работе между родителями воспитанников и специалистами </a:t>
            </a:r>
            <a:r>
              <a:rPr lang="ru-RU" dirty="0" err="1"/>
              <a:t>доу</a:t>
            </a:r>
            <a:r>
              <a:rPr lang="ru-RU" dirty="0"/>
              <a:t>. 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артикуляционных навыков, формирование правильного звукопроизношения и развитие слухового восприятия. 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обогащение и накопление словарного запаса.</a:t>
            </a:r>
          </a:p>
          <a:p>
            <a:r>
              <a:rPr lang="ru-RU" dirty="0"/>
              <a:t> </a:t>
            </a:r>
            <a:r>
              <a:rPr lang="ru-RU" dirty="0" smtClean="0"/>
              <a:t>формирование </a:t>
            </a:r>
            <a:r>
              <a:rPr lang="ru-RU" dirty="0"/>
              <a:t>и совершенствование грамматического строя речи.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и совершенствование связной речи, речевого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0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7370807" y="5435708"/>
            <a:ext cx="1903195" cy="1196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 время прогулки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53221" y="5296158"/>
            <a:ext cx="2172622" cy="1196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утренний отрезок времени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10538" y="3513708"/>
            <a:ext cx="1861851" cy="10465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режимных моментах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4836" y="1653365"/>
            <a:ext cx="9069166" cy="9171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Особенностью организации образовательной деятельности разных видов является ситуационный подход. Основной единицей образовательного процесса выступает       ОБРАЗОВАТЕЛЬНАЯ СИТУАЦИЯ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57610" y="5012238"/>
            <a:ext cx="2203373" cy="16199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Продукты нематериальные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(образ, идея, переживание)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6450"/>
            <a:ext cx="8596668" cy="984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</a:t>
            </a:r>
            <a:r>
              <a:rPr lang="ru-RU" dirty="0"/>
              <a:t>образовательной деятельности разных </a:t>
            </a:r>
            <a:r>
              <a:rPr lang="ru-RU" dirty="0" smtClean="0"/>
              <a:t>видов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377283" y="2570555"/>
            <a:ext cx="467429" cy="741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2439" y="3302865"/>
            <a:ext cx="3981574" cy="12174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Особенностью образовательной ситуации является появление образовательного результата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(продукта)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880288" y="4527933"/>
            <a:ext cx="572877" cy="484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4836" y="4975512"/>
            <a:ext cx="2030252" cy="16566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Продукты материальные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</a:rPr>
              <a:t>рассказ,рисунок,поделка,коллаж</a:t>
            </a:r>
            <a:r>
              <a:rPr lang="ru-RU" sz="1000" dirty="0" smtClean="0">
                <a:solidFill>
                  <a:schemeClr val="tx1"/>
                </a:solidFill>
              </a:rPr>
              <a:t> экспонат)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167349" y="4533004"/>
            <a:ext cx="583894" cy="517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730545" y="2614534"/>
            <a:ext cx="608567" cy="899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844009" y="2570554"/>
            <a:ext cx="594911" cy="921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91680" y="3536415"/>
            <a:ext cx="1498294" cy="9915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 rot="1565505">
            <a:off x="6942671" y="4509792"/>
            <a:ext cx="330506" cy="897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20923207">
            <a:off x="7932478" y="4536381"/>
            <a:ext cx="297454" cy="918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915955" y="5531499"/>
            <a:ext cx="2844553" cy="11788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носит подгрупповой характер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85590" y="3129821"/>
            <a:ext cx="2588412" cy="24016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Создается атмосфера выбора, творческого обмена и самовыражения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Сотрудничества взрослых и детей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6439" y="2986087"/>
            <a:ext cx="4300434" cy="23565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Ориентированы на проявление детьми самостоятельности  и  творчества в разных видах </a:t>
            </a:r>
            <a:r>
              <a:rPr lang="ru-RU" dirty="0" err="1" smtClean="0">
                <a:solidFill>
                  <a:schemeClr val="tx1"/>
                </a:solidFill>
              </a:rPr>
              <a:t>деятельноти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962" y="9985"/>
            <a:ext cx="8596668" cy="7711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Культурные практики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608463" y="1355075"/>
            <a:ext cx="165253" cy="385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6439" y="781166"/>
            <a:ext cx="8987563" cy="13671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РАЗНООБРАЗНЫЕ КУЛЬТУРНЫЕ ПРАКТИКИ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(совместная игра, творческие мастерские, гостиные, различные тренинги, досуги, трудовая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608463" y="2176347"/>
            <a:ext cx="523301" cy="8593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079334" y="2148289"/>
            <a:ext cx="517793" cy="3383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418764" y="2181339"/>
            <a:ext cx="553045" cy="915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Способы и направления поддержки детской инициативы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0834"/>
            <a:ext cx="8596668" cy="515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+mj-lt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r>
              <a:rPr lang="ru-RU" sz="2000" dirty="0">
                <a:latin typeface="+mj-lt"/>
              </a:rPr>
              <a:t>- самостоятельные сюжетно-ролевые, режиссерские и театрализованные игры; </a:t>
            </a:r>
          </a:p>
          <a:p>
            <a:r>
              <a:rPr lang="ru-RU" sz="2000" dirty="0">
                <a:latin typeface="+mj-lt"/>
              </a:rPr>
              <a:t>- развивающие и логические игры; </a:t>
            </a:r>
          </a:p>
          <a:p>
            <a:r>
              <a:rPr lang="ru-RU" sz="2000" dirty="0">
                <a:latin typeface="+mj-lt"/>
              </a:rPr>
              <a:t>- музыкальные игры и импровизации; </a:t>
            </a:r>
          </a:p>
          <a:p>
            <a:r>
              <a:rPr lang="ru-RU" sz="2000" dirty="0">
                <a:latin typeface="+mj-lt"/>
              </a:rPr>
              <a:t>- речевые игры, игры с буквами, звуками и слогами; </a:t>
            </a:r>
          </a:p>
          <a:p>
            <a:r>
              <a:rPr lang="ru-RU" sz="2000" dirty="0">
                <a:latin typeface="+mj-lt"/>
              </a:rPr>
              <a:t>- самостоятельная деятельность в книжном уголке;</a:t>
            </a:r>
          </a:p>
          <a:p>
            <a:r>
              <a:rPr lang="ru-RU" sz="2000" dirty="0">
                <a:latin typeface="+mj-lt"/>
              </a:rPr>
              <a:t>- самостоятельная изобразительная и конструктивная деятельность по выбору детей; </a:t>
            </a:r>
          </a:p>
          <a:p>
            <a:r>
              <a:rPr lang="ru-RU" sz="2000" dirty="0">
                <a:latin typeface="+mj-lt"/>
              </a:rPr>
              <a:t>- самостоятельные опыты и эксперименты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7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282" y="264404"/>
            <a:ext cx="8808189" cy="65935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В развитии детской инициативы и самостоятельности воспитателю важно соблюдать ряд общих требований: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sz="1900" dirty="0">
                <a:solidFill>
                  <a:schemeClr val="tx1"/>
                </a:solidFill>
              </a:rPr>
              <a:t>развивать активный интерес детей к окружающему миру, стремление к </a:t>
            </a:r>
            <a:r>
              <a:rPr lang="ru-RU" sz="1900" dirty="0"/>
              <a:t>получению новых знаний и умений; </a:t>
            </a:r>
          </a:p>
          <a:p>
            <a:pPr marL="0" indent="0">
              <a:buNone/>
            </a:pPr>
            <a:r>
              <a:rPr lang="ru-RU" sz="1900" dirty="0"/>
              <a:t>- создавать разнообразные условия и ситуации, побуждающие детей к активному применению знаний, умений, способов деятельности в личном опыте; </a:t>
            </a:r>
          </a:p>
          <a:p>
            <a:pPr marL="0" indent="0">
              <a:buNone/>
            </a:pPr>
            <a:r>
              <a:rPr lang="ru-RU" sz="1900" dirty="0"/>
              <a:t>- постоянно расширять область задач, которые дети решают самостоятельно. Постепенно выдвигать перед детьми более сложные задачи, требующие сообразительности, творчества, поиска новых подходов, поощрять детскую инициативу; </a:t>
            </a:r>
          </a:p>
          <a:p>
            <a:pPr marL="0" indent="0">
              <a:buNone/>
            </a:pPr>
            <a:r>
              <a:rPr lang="ru-RU" sz="1900" dirty="0"/>
              <a:t>- тренировать волю детей, поддерживать желание преодолевать трудности, доводить начатое дело до конца; </a:t>
            </a:r>
          </a:p>
          <a:p>
            <a:pPr marL="0" indent="0">
              <a:buNone/>
            </a:pPr>
            <a:r>
              <a:rPr lang="ru-RU" sz="1900" dirty="0"/>
              <a:t> - ориентировать дошкольников на получение хорошего результата. Необходимо своевременно обратить особое внимание на детей, постоянно проявляющих небрежность, торопливость, равнодушие к результату, склонных не завершать работу;   </a:t>
            </a:r>
          </a:p>
          <a:p>
            <a:pPr marL="0" indent="0">
              <a:buNone/>
            </a:pPr>
            <a:r>
              <a:rPr lang="ru-RU" sz="1900" dirty="0"/>
              <a:t> - «дозировать» помощь детям. Если ситуация подобна той, в которой ребенок действовал раньше, но его сдерживает новизна обстановки, достаточно просто намекнуть, посоветовать вспомнить, как он действовал в аналогичном случае.  </a:t>
            </a:r>
          </a:p>
          <a:p>
            <a:pPr marL="0" indent="0">
              <a:buNone/>
            </a:pPr>
            <a:r>
              <a:rPr lang="ru-RU" sz="1900" dirty="0"/>
              <a:t>- поддерживать у детей чувство гордости и радости от успешных  самостоятельных действий,   подчеркивать  рост возможностей и достижений каждого ребенка, побуждать к проявлению инициативы и творчества.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8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719" y="384132"/>
            <a:ext cx="8851739" cy="8167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Особенности взаимодействия педагогического коллектива с семьями </a:t>
            </a:r>
            <a:r>
              <a:rPr lang="ru-RU" sz="2700" dirty="0" smtClean="0"/>
              <a:t>воспитанников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200" dirty="0">
                <a:solidFill>
                  <a:schemeClr val="tx1"/>
                </a:solidFill>
              </a:rPr>
              <a:t>Сотрудничество педагогов с родителями осуществляется по следующим направлениям: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728" y="2839517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013" y="2629003"/>
            <a:ext cx="3806468" cy="1670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Педагогический мониторинг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с целью знакомства и изучения с особенностями воспитания и характером взаимоотношений с ребенком в семье)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012" y="4755481"/>
            <a:ext cx="4159071" cy="18188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Педагогическая поддержка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для более успешной адаптации  и сплочения родительского коллектива, сближения родителей со своими детьми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31642" y="2629003"/>
            <a:ext cx="4042360" cy="1670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Педагогическое образование родителей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(с целью удовлетворения образовательных запросов родителей)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7591" y="4755481"/>
            <a:ext cx="3865036" cy="17356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Совместная деятельность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(для сплочения родителей и педагогов в вопросах развития и воспитания)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216" y="201976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Иные характеристики содержания программы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0047" y="1905919"/>
            <a:ext cx="8596668" cy="50388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Особенности условий образовательной деятельности</a:t>
            </a:r>
          </a:p>
          <a:p>
            <a:r>
              <a:rPr lang="ru-RU" dirty="0" smtClean="0"/>
              <a:t>социально-исторические</a:t>
            </a:r>
          </a:p>
          <a:p>
            <a:r>
              <a:rPr lang="ru-RU" dirty="0"/>
              <a:t>природно-климатические</a:t>
            </a:r>
          </a:p>
          <a:p>
            <a:r>
              <a:rPr lang="ru-RU" dirty="0" smtClean="0"/>
              <a:t>экологические</a:t>
            </a:r>
          </a:p>
          <a:p>
            <a:r>
              <a:rPr lang="ru-RU" dirty="0" smtClean="0"/>
              <a:t>социокультурные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smtClean="0"/>
              <a:t>и образовательные </a:t>
            </a:r>
            <a:r>
              <a:rPr lang="ru-RU" sz="2400" dirty="0"/>
              <a:t>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20523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Цели и задачи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+mj-lt"/>
              </a:rPr>
              <a:t>Цели реализации Программы</a:t>
            </a:r>
            <a:r>
              <a:rPr lang="ru-RU" sz="2400" dirty="0">
                <a:latin typeface="+mj-lt"/>
              </a:rPr>
              <a:t>:</a:t>
            </a:r>
          </a:p>
          <a:p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</a:t>
            </a:r>
          </a:p>
          <a:p>
            <a:r>
              <a:rPr lang="ru-RU" sz="2400" dirty="0" smtClean="0">
                <a:latin typeface="+mj-lt"/>
              </a:rPr>
              <a:t>развитие </a:t>
            </a:r>
            <a:r>
              <a:rPr lang="ru-RU" sz="2400" dirty="0">
                <a:latin typeface="+mj-lt"/>
              </a:rPr>
              <a:t>продуктивного мышления</a:t>
            </a:r>
          </a:p>
          <a:p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7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357"/>
          </a:xfrm>
        </p:spPr>
        <p:txBody>
          <a:bodyPr/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69475"/>
            <a:ext cx="8596668" cy="3771887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Материально- техническое обеспечение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Обеспеченность материалами и средствами обучения и воспитания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Распорядок и режим дня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Особенности традиционных событий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Особенности организации предметно- развивающей среды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29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346" y="1094342"/>
            <a:ext cx="8596668" cy="1320800"/>
          </a:xfrm>
        </p:spPr>
        <p:txBody>
          <a:bodyPr/>
          <a:lstStyle/>
          <a:p>
            <a:r>
              <a:rPr lang="ru-RU" dirty="0" smtClean="0"/>
              <a:t>Дополнительный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9695" y="2415142"/>
            <a:ext cx="8596668" cy="3880773"/>
          </a:xfrm>
        </p:spPr>
        <p:txBody>
          <a:bodyPr/>
          <a:lstStyle/>
          <a:p>
            <a:r>
              <a:rPr lang="ru-RU" dirty="0" smtClean="0"/>
              <a:t>Презентация программы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Приложения: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-1- </a:t>
            </a:r>
            <a:r>
              <a:rPr lang="ru-RU" dirty="0"/>
              <a:t>«</a:t>
            </a:r>
            <a:r>
              <a:rPr lang="ru-RU" b="1" dirty="0"/>
              <a:t>Детство с родным районом</a:t>
            </a:r>
            <a:r>
              <a:rPr lang="ru-RU" dirty="0"/>
              <a:t>», </a:t>
            </a:r>
          </a:p>
          <a:p>
            <a:pPr marL="0" indent="0">
              <a:buNone/>
            </a:pPr>
            <a:r>
              <a:rPr lang="ru-RU" dirty="0"/>
              <a:t>Программа  по патриотическому </a:t>
            </a:r>
            <a:r>
              <a:rPr lang="ru-RU" dirty="0" smtClean="0"/>
              <a:t>воспитанию</a:t>
            </a:r>
          </a:p>
          <a:p>
            <a:pPr marL="0" indent="0">
              <a:buNone/>
            </a:pPr>
            <a:r>
              <a:rPr lang="ru-RU" dirty="0" smtClean="0"/>
              <a:t>      -2- </a:t>
            </a:r>
            <a:r>
              <a:rPr lang="ru-RU" b="1" dirty="0"/>
              <a:t>«Игра, развитие, творчество»,</a:t>
            </a:r>
          </a:p>
          <a:p>
            <a:pPr marL="0" indent="0">
              <a:buNone/>
            </a:pPr>
            <a:r>
              <a:rPr lang="ru-RU" dirty="0"/>
              <a:t>Программа направленная на развитие творческих способностей в образовательных областях: «Речевое развитие», «Познавательное развитие» </a:t>
            </a:r>
          </a:p>
          <a:p>
            <a:pPr marL="0" indent="0">
              <a:buNone/>
            </a:pPr>
            <a:r>
              <a:rPr lang="ru-RU" dirty="0" smtClean="0"/>
              <a:t>      -3- Комплексно - тематическое планирование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86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589" y="583893"/>
            <a:ext cx="9320271" cy="630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Задачи реализации Программы: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ОВЗ);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</p:txBody>
      </p:sp>
    </p:spTree>
    <p:extLst>
      <p:ext uri="{BB962C8B-B14F-4D97-AF65-F5344CB8AC3E}">
        <p14:creationId xmlns:p14="http://schemas.microsoft.com/office/powerpoint/2010/main" val="25988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90173" y="267455"/>
            <a:ext cx="9823455" cy="6499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lnSpc>
                <a:spcPct val="150000"/>
              </a:lnSpc>
              <a:buAutoNum type="arabicPeriod" startAt="5"/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1257300" lvl="2" indent="-342900">
              <a:lnSpc>
                <a:spcPct val="150000"/>
              </a:lnSpc>
              <a:buAutoNum type="arabicPeriod" startAt="5"/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marL="1257300" lvl="2" indent="-342900">
              <a:lnSpc>
                <a:spcPct val="150000"/>
              </a:lnSpc>
              <a:buAutoNum type="arabicPeriod" startAt="5"/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вариативности и разнообразия содержания Программ и    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299" y="844910"/>
            <a:ext cx="8311663" cy="5027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8"/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Формирования социокультурной среды, соответствующей возрастным,           индивидуальным, психологическим и физиологическим особенностям детей;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8"/>
            </a:pPr>
            <a:endParaRPr lang="ru-RU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8"/>
            </a:pP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8"/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8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Выбора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родителей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508369"/>
          </a:xfrm>
        </p:spPr>
        <p:txBody>
          <a:bodyPr/>
          <a:lstStyle/>
          <a:p>
            <a:pPr algn="ctr"/>
            <a:r>
              <a:rPr lang="ru-RU" dirty="0" smtClean="0"/>
              <a:t>Принципы и подходы к формированию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3889"/>
            <a:ext cx="8596668" cy="52685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+mj-lt"/>
              </a:rPr>
              <a:t>Принципы:</a:t>
            </a:r>
            <a:endParaRPr lang="ru-RU" sz="2900" dirty="0">
              <a:latin typeface="+mj-lt"/>
            </a:endParaRPr>
          </a:p>
          <a:p>
            <a:pPr lvl="0"/>
            <a:r>
              <a:rPr lang="ru-RU" sz="2900" dirty="0">
                <a:latin typeface="+mj-lt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/>
            <a:r>
              <a:rPr lang="ru-RU" sz="2900" dirty="0">
                <a:latin typeface="+mj-lt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lvl="0"/>
            <a:r>
              <a:rPr lang="ru-RU" sz="2900" dirty="0">
                <a:latin typeface="+mj-lt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/>
            <a:r>
              <a:rPr lang="ru-RU" sz="2900" dirty="0">
                <a:latin typeface="+mj-lt"/>
              </a:rPr>
              <a:t>поддержка инициативы детей в различных видах деятельности;</a:t>
            </a:r>
          </a:p>
          <a:p>
            <a:pPr lvl="0"/>
            <a:r>
              <a:rPr lang="ru-RU" sz="2900" dirty="0">
                <a:latin typeface="+mj-lt"/>
              </a:rPr>
              <a:t>сотрудничество Организации с семьей;</a:t>
            </a:r>
          </a:p>
          <a:p>
            <a:pPr lvl="0"/>
            <a:r>
              <a:rPr lang="ru-RU" sz="2900" dirty="0">
                <a:latin typeface="+mj-lt"/>
              </a:rPr>
              <a:t>приобщение детей к социокультурным нормам, традициям семьи, общества и государства;</a:t>
            </a:r>
          </a:p>
          <a:p>
            <a:pPr lvl="0"/>
            <a:r>
              <a:rPr lang="ru-RU" sz="2900" dirty="0">
                <a:latin typeface="+mj-lt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lvl="0"/>
            <a:r>
              <a:rPr lang="ru-RU" sz="2900" dirty="0">
                <a:latin typeface="+mj-lt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lvl="0"/>
            <a:r>
              <a:rPr lang="ru-RU" sz="2900" dirty="0">
                <a:latin typeface="+mj-lt"/>
              </a:rPr>
              <a:t>учет этнокультурной ситуации развития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7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380" y="1641231"/>
            <a:ext cx="8596668" cy="5783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accent2"/>
                </a:solidFill>
              </a:rPr>
              <a:t>Подходы </a:t>
            </a:r>
            <a:r>
              <a:rPr lang="ru-RU" sz="4000" b="1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endParaRPr lang="ru-RU" sz="4000" dirty="0"/>
          </a:p>
          <a:p>
            <a:r>
              <a:rPr lang="ru-RU" sz="3200" dirty="0"/>
              <a:t>Культурно-исторический подход </a:t>
            </a:r>
            <a:endParaRPr lang="ru-RU" sz="3200" dirty="0" smtClean="0"/>
          </a:p>
          <a:p>
            <a:r>
              <a:rPr lang="ru-RU" sz="3200" dirty="0" smtClean="0"/>
              <a:t>Личностный </a:t>
            </a:r>
            <a:r>
              <a:rPr lang="ru-RU" sz="3200" dirty="0"/>
              <a:t>подход </a:t>
            </a:r>
            <a:endParaRPr lang="ru-RU" sz="3200" dirty="0" smtClean="0"/>
          </a:p>
          <a:p>
            <a:r>
              <a:rPr lang="ru-RU" sz="3200" dirty="0" err="1" smtClean="0"/>
              <a:t>Деятельностный</a:t>
            </a:r>
            <a:r>
              <a:rPr lang="ru-RU" sz="3200" dirty="0" smtClean="0"/>
              <a:t> подход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93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961" y="0"/>
            <a:ext cx="8596668" cy="19890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Значимые для разработки и реализации Программы характеристики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94343"/>
            <a:ext cx="8596668" cy="3880773"/>
          </a:xfrm>
        </p:spPr>
        <p:txBody>
          <a:bodyPr/>
          <a:lstStyle/>
          <a:p>
            <a:r>
              <a:rPr lang="ru-RU" sz="2400" dirty="0"/>
              <a:t>Характеристики особенностей развития детей раннего </a:t>
            </a:r>
            <a:r>
              <a:rPr lang="ru-RU" sz="2400" dirty="0" smtClean="0"/>
              <a:t>возраста (от1 до 3 лет)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Характеристики особенностей развития детей дошкольного возраста ( от 3 до 8 лет)</a:t>
            </a:r>
            <a:endParaRPr lang="ru-RU" sz="24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1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665</TotalTime>
  <Words>2946</Words>
  <Application>Microsoft Office PowerPoint</Application>
  <PresentationFormat>Произвольный</PresentationFormat>
  <Paragraphs>278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Грань</vt:lpstr>
      <vt:lpstr>Презентация PowerPoint</vt:lpstr>
      <vt:lpstr>Образовательная программа дошкольного образования </vt:lpstr>
      <vt:lpstr>Цели и задачи реализации Программы</vt:lpstr>
      <vt:lpstr>Презентация PowerPoint</vt:lpstr>
      <vt:lpstr>Презентация PowerPoint</vt:lpstr>
      <vt:lpstr>Презентация PowerPoint</vt:lpstr>
      <vt:lpstr>Принципы и подходы к формированию программы</vt:lpstr>
      <vt:lpstr>Презентация PowerPoint</vt:lpstr>
      <vt:lpstr> Значимые для разработки и реализации Программы характеристики </vt:lpstr>
      <vt:lpstr> Планируемые результаты освоения Программы</vt:lpstr>
      <vt:lpstr>Презентация PowerPoint</vt:lpstr>
      <vt:lpstr>Описание образовательной деятельности в соответствии с направлениями развития ребенка </vt:lpstr>
      <vt:lpstr>В области социально-коммуникативного развития основными задачами образовательной деятельности являются создание условий для:  </vt:lpstr>
      <vt:lpstr>В сфере познавательного развития основными задачами образовательной деятельности являются создание условий для:</vt:lpstr>
      <vt:lpstr>В области речевого развития основными задачами образовательной деятельности являются создание условий для: </vt:lpstr>
      <vt:lpstr>В области художественно-эстетического развития основными задачами образовательной деятельности являются создание условий для: </vt:lpstr>
      <vt:lpstr>В области физического развития основными задачами образовательной деятельности являются создание условий для: </vt:lpstr>
      <vt:lpstr>Описание вариативных форм, способов, методов и средств реализации Программы с учетом возрастных и индивидуальных особенностей дошкольников, специфики их образовательных потребностей и интересов</vt:lpstr>
      <vt:lpstr> Формы реализации образовательной программы</vt:lpstr>
      <vt:lpstr>Формы реализации образовательной программы формируемой участниками  образовательных отношений</vt:lpstr>
      <vt:lpstr>Методы реализации образовательной программы</vt:lpstr>
      <vt:lpstr>*Методы активизации творческого мышления: </vt:lpstr>
      <vt:lpstr>Образовательная деятельность по профессиональной коррекции нарушений развития детей  Основные задачи коррекционного направления :</vt:lpstr>
      <vt:lpstr>Особенности образовательной деятельности разных видов</vt:lpstr>
      <vt:lpstr> Культурные практики  </vt:lpstr>
      <vt:lpstr> Способы и направления поддержки детской инициативы</vt:lpstr>
      <vt:lpstr>Презентация PowerPoint</vt:lpstr>
      <vt:lpstr>Особенности взаимодействия педагогического коллектива с семьями воспитанников  Сотрудничество педагогов с родителями осуществляется по следующим направлениям:    </vt:lpstr>
      <vt:lpstr>Иные характеристики содержания программы</vt:lpstr>
      <vt:lpstr>Организационный раздел</vt:lpstr>
      <vt:lpstr>Дополнительный раздел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SamLab.ws</cp:lastModifiedBy>
  <cp:revision>54</cp:revision>
  <dcterms:created xsi:type="dcterms:W3CDTF">2015-12-22T02:43:09Z</dcterms:created>
  <dcterms:modified xsi:type="dcterms:W3CDTF">2001-12-31T17:27:17Z</dcterms:modified>
</cp:coreProperties>
</file>