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2" r:id="rId3"/>
    <p:sldId id="273" r:id="rId4"/>
    <p:sldId id="257" r:id="rId5"/>
    <p:sldId id="258" r:id="rId6"/>
    <p:sldId id="259" r:id="rId7"/>
    <p:sldId id="274" r:id="rId8"/>
    <p:sldId id="261" r:id="rId9"/>
    <p:sldId id="262" r:id="rId10"/>
    <p:sldId id="275" r:id="rId11"/>
    <p:sldId id="264" r:id="rId12"/>
    <p:sldId id="268" r:id="rId13"/>
    <p:sldId id="267" r:id="rId14"/>
    <p:sldId id="271" r:id="rId15"/>
    <p:sldId id="278" r:id="rId16"/>
    <p:sldId id="269" r:id="rId17"/>
    <p:sldId id="277" r:id="rId18"/>
    <p:sldId id="270" r:id="rId19"/>
    <p:sldId id="279" r:id="rId20"/>
    <p:sldId id="280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8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0E8B-2A08-418A-B763-22C8E7232B56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DEA-4CBB-44EC-B481-779A0AE8BA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0E8B-2A08-418A-B763-22C8E7232B56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DEA-4CBB-44EC-B481-779A0AE8BA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10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0E8B-2A08-418A-B763-22C8E7232B56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DEA-4CBB-44EC-B481-779A0AE8BA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92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0E8B-2A08-418A-B763-22C8E7232B56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DEA-4CBB-44EC-B481-779A0AE8BA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40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0E8B-2A08-418A-B763-22C8E7232B56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DEA-4CBB-44EC-B481-779A0AE8BA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67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0E8B-2A08-418A-B763-22C8E7232B56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DEA-4CBB-44EC-B481-779A0AE8BA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77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0E8B-2A08-418A-B763-22C8E7232B56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DEA-4CBB-44EC-B481-779A0AE8BA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20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0E8B-2A08-418A-B763-22C8E7232B56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DEA-4CBB-44EC-B481-779A0AE8BA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37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0E8B-2A08-418A-B763-22C8E7232B56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DEA-4CBB-44EC-B481-779A0AE8BA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17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0E8B-2A08-418A-B763-22C8E7232B56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DEA-4CBB-44EC-B481-779A0AE8BA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07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0E8B-2A08-418A-B763-22C8E7232B56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DEA-4CBB-44EC-B481-779A0AE8BA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01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D0E8B-2A08-418A-B763-22C8E7232B56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71DEA-4CBB-44EC-B481-779A0AE8BA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80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1521" y="1365161"/>
            <a:ext cx="10328856" cy="4494726"/>
          </a:xfrm>
        </p:spPr>
        <p:txBody>
          <a:bodyPr>
            <a:normAutofit lnSpcReduction="10000"/>
          </a:bodyPr>
          <a:lstStyle/>
          <a:p>
            <a:endParaRPr lang="en-US" sz="48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ru-RU" sz="4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Использование </a:t>
            </a:r>
            <a:r>
              <a:rPr lang="ru-RU" sz="4800" b="1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технологий создания образных характеристик объектов для развития умственных и речевых способностей дошкольников</a:t>
            </a:r>
            <a:r>
              <a:rPr lang="ru-RU" sz="4800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ru-RU" sz="4800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endParaRPr lang="ru-RU" sz="48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11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0070C0"/>
                </a:solidFill>
              </a:rPr>
              <a:t>Технология обучения детей составлению загадок.</a:t>
            </a:r>
            <a:endParaRPr lang="ru-RU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341530"/>
              </p:ext>
            </p:extLst>
          </p:nvPr>
        </p:nvGraphicFramePr>
        <p:xfrm>
          <a:off x="2024034" y="2434405"/>
          <a:ext cx="3357586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8793"/>
                <a:gridCol w="1678793"/>
              </a:tblGrid>
              <a:tr h="60534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Какой?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Что</a:t>
                      </a:r>
                      <a:r>
                        <a:rPr lang="ru-RU" b="1" baseline="0" dirty="0" smtClean="0"/>
                        <a:t> бывает таким же?</a:t>
                      </a:r>
                      <a:endParaRPr lang="ru-RU" b="1" dirty="0"/>
                    </a:p>
                  </a:txBody>
                  <a:tcPr/>
                </a:tc>
              </a:tr>
              <a:tr h="3459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9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591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       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Равнобедренный треугольник 4"/>
          <p:cNvSpPr/>
          <p:nvPr/>
        </p:nvSpPr>
        <p:spPr>
          <a:xfrm>
            <a:off x="1809720" y="1124897"/>
            <a:ext cx="3929090" cy="1285884"/>
          </a:xfrm>
          <a:prstGeom prst="triangle">
            <a:avLst>
              <a:gd name="adj" fmla="val 51437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53190" y="2428869"/>
          <a:ext cx="3643338" cy="17512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1669"/>
                <a:gridCol w="1821669"/>
              </a:tblGrid>
              <a:tr h="60337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Что делает?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Что (кто) делает так же?</a:t>
                      </a:r>
                      <a:endParaRPr lang="ru-RU" b="1" dirty="0"/>
                    </a:p>
                  </a:txBody>
                  <a:tcPr/>
                </a:tc>
              </a:tr>
              <a:tr h="3703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3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3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Равнобедренный треугольник 6"/>
          <p:cNvSpPr/>
          <p:nvPr/>
        </p:nvSpPr>
        <p:spPr>
          <a:xfrm>
            <a:off x="6167438" y="1142984"/>
            <a:ext cx="4143404" cy="1285884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095736" y="5214948"/>
          <a:ext cx="3786214" cy="157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3107"/>
                <a:gridCol w="1893107"/>
              </a:tblGrid>
              <a:tr h="39291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 что похоже?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Чем отличается?</a:t>
                      </a:r>
                      <a:endParaRPr lang="ru-RU" b="1" dirty="0"/>
                    </a:p>
                  </a:txBody>
                  <a:tcPr/>
                </a:tc>
              </a:tr>
              <a:tr h="3929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9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9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Равнобедренный треугольник 8"/>
          <p:cNvSpPr/>
          <p:nvPr/>
        </p:nvSpPr>
        <p:spPr>
          <a:xfrm>
            <a:off x="3738546" y="4000504"/>
            <a:ext cx="4429156" cy="1214446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81356" y="1571612"/>
            <a:ext cx="785818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prstClr val="black"/>
                </a:solidFill>
              </a:rPr>
              <a:t>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881950" y="1571612"/>
            <a:ext cx="785818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prstClr val="black"/>
                </a:solidFill>
              </a:rPr>
              <a:t>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95934" y="4357694"/>
            <a:ext cx="785818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prstClr val="black"/>
                </a:solidFill>
              </a:rPr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61256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071664" y="2375702"/>
          <a:ext cx="6096000" cy="4309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1436478">
                <a:tc>
                  <a:txBody>
                    <a:bodyPr/>
                    <a:lstStyle/>
                    <a:p>
                      <a:pPr algn="ctr"/>
                      <a:endParaRPr lang="ru-RU" sz="3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ислый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436478"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ёлтый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436478"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вальный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Равнобедренный треугольник 4"/>
          <p:cNvSpPr/>
          <p:nvPr/>
        </p:nvSpPr>
        <p:spPr>
          <a:xfrm>
            <a:off x="2063552" y="-5904"/>
            <a:ext cx="8280920" cy="237419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31620" y="540533"/>
            <a:ext cx="1584176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7" name="Picture 2" descr="C:\Users\Дмитрий\Desktop\lemon_citrus_fruit_yellow_fresh_natural_ingredient_fresh_fruit-81365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25" t="5637" r="11656" b="16497"/>
          <a:stretch/>
        </p:blipFill>
        <p:spPr bwMode="auto">
          <a:xfrm rot="20424847">
            <a:off x="5560005" y="700062"/>
            <a:ext cx="1127406" cy="96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Дмитрий\Desktop\klyukv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0"/>
          <a:stretch/>
        </p:blipFill>
        <p:spPr bwMode="auto">
          <a:xfrm>
            <a:off x="6733529" y="2486794"/>
            <a:ext cx="2073472" cy="128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Дмитрий\Desktop\depositphotos_19493759-stock-illustration-baby-chic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145" y="3847114"/>
            <a:ext cx="1355738" cy="135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Дмитрий\Desktop\11703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9" t="5609" r="5008"/>
          <a:stretch/>
        </p:blipFill>
        <p:spPr bwMode="auto">
          <a:xfrm rot="16200000">
            <a:off x="6997949" y="5067994"/>
            <a:ext cx="1238250" cy="176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вал 10"/>
          <p:cNvSpPr/>
          <p:nvPr/>
        </p:nvSpPr>
        <p:spPr>
          <a:xfrm>
            <a:off x="5519937" y="1919571"/>
            <a:ext cx="1082167" cy="10081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 не</a:t>
            </a:r>
          </a:p>
        </p:txBody>
      </p:sp>
    </p:spTree>
    <p:extLst>
      <p:ext uri="{BB962C8B-B14F-4D97-AF65-F5344CB8AC3E}">
        <p14:creationId xmlns:p14="http://schemas.microsoft.com/office/powerpoint/2010/main" val="32821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004529"/>
              </p:ext>
            </p:extLst>
          </p:nvPr>
        </p:nvGraphicFramePr>
        <p:xfrm>
          <a:off x="2465916" y="2067560"/>
          <a:ext cx="6912768" cy="452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8935"/>
                <a:gridCol w="2329577"/>
                <a:gridCol w="230425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Какой? Что делает?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Что бывает таким же?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</a:t>
                      </a:r>
                      <a:r>
                        <a:rPr lang="ru-RU" sz="1400" dirty="0" smtClean="0"/>
                        <a:t>Чем отличается?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ru-RU" dirty="0" smtClean="0"/>
                        <a:t>оричневый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Шоколадка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Съедобный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dirty="0" smtClean="0"/>
                        <a:t>громный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Г</a:t>
                      </a:r>
                      <a:r>
                        <a:rPr lang="ru-RU" dirty="0" smtClean="0"/>
                        <a:t>ромадный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r>
                        <a:rPr lang="ru-RU" dirty="0" smtClean="0"/>
                        <a:t>ольшущий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Гора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Не каменный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dirty="0" smtClean="0"/>
                        <a:t>лой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Волк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dirty="0" smtClean="0"/>
                        <a:t>пит</a:t>
                      </a:r>
                      <a:r>
                        <a:rPr lang="ru-RU" baseline="0" dirty="0" smtClean="0"/>
                        <a:t> зимой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Ёж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 колючек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М</a:t>
                      </a:r>
                      <a:r>
                        <a:rPr lang="ru-RU" dirty="0" smtClean="0"/>
                        <a:t>охнатый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Шуба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Носить нельзя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ru-RU" dirty="0" smtClean="0"/>
                        <a:t>огтистый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Мышей не ловит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ru-RU" dirty="0" smtClean="0"/>
                        <a:t>лыкастый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Кабан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 пятачка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r>
                        <a:rPr lang="ru-RU" dirty="0" smtClean="0"/>
                        <a:t>юбит</a:t>
                      </a:r>
                      <a:r>
                        <a:rPr lang="ru-RU" baseline="0" dirty="0" smtClean="0"/>
                        <a:t> сладкое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Карлсон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Летает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r>
                        <a:rPr lang="ru-RU" dirty="0" smtClean="0"/>
                        <a:t>ычит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Надо ремонтировать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Равнобедренный треугольник 5"/>
          <p:cNvSpPr/>
          <p:nvPr/>
        </p:nvSpPr>
        <p:spPr>
          <a:xfrm>
            <a:off x="1873375" y="258185"/>
            <a:ext cx="8496944" cy="180020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C:\Users\Дмитрий\Desktop\431563-Kycb_2880x18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66" b="4872"/>
          <a:stretch/>
        </p:blipFill>
        <p:spPr bwMode="auto">
          <a:xfrm>
            <a:off x="5247714" y="674505"/>
            <a:ext cx="1622643" cy="1335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вал 7"/>
          <p:cNvSpPr/>
          <p:nvPr/>
        </p:nvSpPr>
        <p:spPr>
          <a:xfrm>
            <a:off x="4464327" y="2111725"/>
            <a:ext cx="566670" cy="5246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КАК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782645" y="2111725"/>
            <a:ext cx="544294" cy="54694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но не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1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350077"/>
              </p:ext>
            </p:extLst>
          </p:nvPr>
        </p:nvGraphicFramePr>
        <p:xfrm>
          <a:off x="2898212" y="1922712"/>
          <a:ext cx="6829989" cy="466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6663"/>
                <a:gridCol w="2178425"/>
                <a:gridCol w="2374901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П</a:t>
                      </a:r>
                      <a:r>
                        <a:rPr lang="ru-RU" b="0" dirty="0" smtClean="0"/>
                        <a:t>ушистый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Кот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/>
                        <a:t>Гладить нельзя</a:t>
                      </a:r>
                      <a:endParaRPr lang="ru-RU" b="0" i="0" dirty="0"/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r>
                        <a:rPr lang="ru-RU" b="0" dirty="0" smtClean="0"/>
                        <a:t>елый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Мука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/>
                        <a:t>Пирогов не испечёшь</a:t>
                      </a:r>
                      <a:endParaRPr lang="ru-RU" b="0" i="0" dirty="0"/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r>
                        <a:rPr lang="ru-RU" b="0" dirty="0" smtClean="0"/>
                        <a:t>ипкий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Жвачка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/>
                        <a:t>Жевать нельзя</a:t>
                      </a:r>
                      <a:endParaRPr lang="ru-RU" b="0" i="0" dirty="0"/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М</a:t>
                      </a:r>
                      <a:r>
                        <a:rPr lang="ru-RU" b="0" dirty="0" smtClean="0"/>
                        <a:t>ягкий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Пух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/>
                        <a:t>Платка не свяжешь</a:t>
                      </a:r>
                      <a:endParaRPr lang="ru-RU" b="0" i="0" dirty="0"/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стрый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нож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/>
                        <a:t>Огня боится</a:t>
                      </a:r>
                      <a:endParaRPr lang="ru-RU" b="0" i="0" dirty="0"/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r>
                        <a:rPr lang="ru-RU" dirty="0" smtClean="0"/>
                        <a:t>ыхлый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/>
                        <a:t>Из хлопка</a:t>
                      </a:r>
                      <a:endParaRPr lang="ru-RU" b="0" i="0" dirty="0"/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r>
                        <a:rPr lang="ru-RU" dirty="0" smtClean="0"/>
                        <a:t>вердый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Камень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/>
                        <a:t>Тяжелый</a:t>
                      </a:r>
                      <a:endParaRPr lang="ru-RU" b="0" i="0" dirty="0"/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Г</a:t>
                      </a:r>
                      <a:r>
                        <a:rPr lang="ru-RU" b="0" dirty="0" smtClean="0"/>
                        <a:t>лубокий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/>
                        <a:t>Рыбы нет</a:t>
                      </a:r>
                      <a:endParaRPr lang="ru-RU" b="0" i="0" dirty="0"/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ru-RU" dirty="0" smtClean="0"/>
                        <a:t>рупный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Кукурузные хлопья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/>
                        <a:t>Съедобный</a:t>
                      </a:r>
                      <a:endParaRPr lang="ru-RU" b="0" i="0" dirty="0"/>
                    </a:p>
                  </a:txBody>
                  <a:tcPr/>
                </a:tc>
              </a:tr>
              <a:tr h="28707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r>
                        <a:rPr lang="ru-RU" dirty="0" smtClean="0"/>
                        <a:t>язкий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глина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/>
                        <a:t>Посуду</a:t>
                      </a:r>
                      <a:r>
                        <a:rPr lang="ru-RU" b="0" i="0" baseline="0" dirty="0" smtClean="0"/>
                        <a:t> не сделаешь</a:t>
                      </a:r>
                      <a:endParaRPr lang="ru-RU" b="0" i="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Г</a:t>
                      </a:r>
                      <a:r>
                        <a:rPr lang="ru-RU" dirty="0" smtClean="0"/>
                        <a:t>рязный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Поросёнок 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/>
                        <a:t>Умыть нельзя</a:t>
                      </a:r>
                      <a:endParaRPr lang="ru-RU" b="0" i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dirty="0" smtClean="0"/>
                        <a:t>еумытый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Трубочист 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/>
                        <a:t>Живой</a:t>
                      </a:r>
                      <a:endParaRPr lang="ru-RU" b="0" i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Равнобедренный треугольник 4"/>
          <p:cNvSpPr/>
          <p:nvPr/>
        </p:nvSpPr>
        <p:spPr>
          <a:xfrm>
            <a:off x="2447470" y="0"/>
            <a:ext cx="7698271" cy="190137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1026" name="Picture 2" descr="C:\Users\Дмитрий\Desktop\328601-dorren_2048x115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75" t="54075"/>
          <a:stretch/>
        </p:blipFill>
        <p:spPr bwMode="auto">
          <a:xfrm>
            <a:off x="5027599" y="673644"/>
            <a:ext cx="2538011" cy="111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4921527" y="1849397"/>
            <a:ext cx="566670" cy="5246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КАК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054792" y="1849397"/>
            <a:ext cx="544294" cy="54694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но не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5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0070C0"/>
                </a:solidFill>
              </a:rPr>
              <a:t>Технология обучения детей составлению метафор</a:t>
            </a:r>
            <a:endParaRPr lang="ru-RU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785918" y="235450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Модели составления </a:t>
            </a:r>
            <a:r>
              <a:rPr lang="ru-RU" dirty="0" smtClean="0">
                <a:solidFill>
                  <a:srgbClr val="0070C0"/>
                </a:solidFill>
              </a:rPr>
              <a:t>метафоры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1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452810"/>
              </p:ext>
            </p:extLst>
          </p:nvPr>
        </p:nvGraphicFramePr>
        <p:xfrm>
          <a:off x="3471826" y="2461118"/>
          <a:ext cx="4786346" cy="38576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6346"/>
              </a:tblGrid>
              <a:tr h="38576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Равнобедренный треугольник 16"/>
          <p:cNvSpPr/>
          <p:nvPr/>
        </p:nvSpPr>
        <p:spPr>
          <a:xfrm>
            <a:off x="3328950" y="1246672"/>
            <a:ext cx="5072098" cy="121444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400652" y="1532424"/>
            <a:ext cx="928694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829016" y="2818308"/>
            <a:ext cx="1500198" cy="14859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бывает таким же?</a:t>
            </a:r>
          </a:p>
          <a:p>
            <a:pPr algn="ctr"/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472222" y="2818308"/>
            <a:ext cx="1500198" cy="1500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Признак «место»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10800000" flipV="1">
            <a:off x="5400652" y="2532556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063049" y="2537254"/>
            <a:ext cx="280086" cy="2059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7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785918" y="235450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Модели составления </a:t>
            </a:r>
            <a:r>
              <a:rPr lang="ru-RU" dirty="0" smtClean="0">
                <a:solidFill>
                  <a:srgbClr val="0070C0"/>
                </a:solidFill>
              </a:rPr>
              <a:t>метафоры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1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452810"/>
              </p:ext>
            </p:extLst>
          </p:nvPr>
        </p:nvGraphicFramePr>
        <p:xfrm>
          <a:off x="3471826" y="2461118"/>
          <a:ext cx="4786346" cy="38576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6346"/>
              </a:tblGrid>
              <a:tr h="38576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Равнобедренный треугольник 16"/>
          <p:cNvSpPr/>
          <p:nvPr/>
        </p:nvSpPr>
        <p:spPr>
          <a:xfrm>
            <a:off x="3328950" y="1246672"/>
            <a:ext cx="5072098" cy="121444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400652" y="1532424"/>
            <a:ext cx="928694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829016" y="2818308"/>
            <a:ext cx="1500198" cy="14859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Признак</a:t>
            </a:r>
          </a:p>
          <a:p>
            <a:pPr algn="ctr"/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472222" y="2818308"/>
            <a:ext cx="1500198" cy="1500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бывает таким же?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86338" y="4532820"/>
            <a:ext cx="1643074" cy="15716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Признак «место»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10800000" flipV="1">
            <a:off x="5400652" y="2532556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472090" y="346125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765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34127"/>
              </p:ext>
            </p:extLst>
          </p:nvPr>
        </p:nvGraphicFramePr>
        <p:xfrm>
          <a:off x="3324432" y="1794062"/>
          <a:ext cx="5286412" cy="4589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6412"/>
              </a:tblGrid>
              <a:tr h="4589448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Равнобедренный треугольник 4"/>
          <p:cNvSpPr/>
          <p:nvPr/>
        </p:nvSpPr>
        <p:spPr>
          <a:xfrm>
            <a:off x="2895804" y="1244"/>
            <a:ext cx="5929354" cy="1792818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2" cstate="print"/>
          <a:srcRect b="23145"/>
          <a:stretch/>
        </p:blipFill>
        <p:spPr bwMode="auto">
          <a:xfrm>
            <a:off x="5110382" y="583236"/>
            <a:ext cx="1500198" cy="105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5110382" y="4354933"/>
            <a:ext cx="1785950" cy="1613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РассыпавшийсяМигающие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Мерцающие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Яркие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6798" y="2434227"/>
            <a:ext cx="1622057" cy="17414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Горох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Светлячки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Фонарики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Огоньки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2185" y="2511317"/>
            <a:ext cx="1810669" cy="1664352"/>
          </a:xfrm>
          <a:prstGeom prst="rect">
            <a:avLst/>
          </a:prstGeom>
        </p:spPr>
      </p:pic>
      <p:cxnSp>
        <p:nvCxnSpPr>
          <p:cNvPr id="12" name="Прямая со стрелкой 11"/>
          <p:cNvCxnSpPr/>
          <p:nvPr/>
        </p:nvCxnSpPr>
        <p:spPr>
          <a:xfrm rot="5400000">
            <a:off x="4934466" y="1688757"/>
            <a:ext cx="560173" cy="5436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6186616" y="1696994"/>
            <a:ext cx="576648" cy="5601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52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989612"/>
              </p:ext>
            </p:extLst>
          </p:nvPr>
        </p:nvGraphicFramePr>
        <p:xfrm>
          <a:off x="152400" y="939800"/>
          <a:ext cx="12039600" cy="5651718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8348258"/>
                <a:gridCol w="1813164"/>
                <a:gridCol w="1878178"/>
              </a:tblGrid>
              <a:tr h="2387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Параметры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8" marR="51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Начало года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8" marR="51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Конец года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8" marR="51038" marT="0" marB="0"/>
                </a:tc>
              </a:tr>
              <a:tr h="1773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Понимание детьми художественного образа, заключенного в загадке: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</a:t>
                      </a:r>
                      <a:r>
                        <a:rPr lang="ru-RU" sz="1400" b="0" dirty="0">
                          <a:effectLst/>
                        </a:rPr>
                        <a:t>быстро отгадывают все загадки; правильно воспринимают их содержание и художественный образ;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- отгадывают загадки с помощью наводящих вопросов воспитателя;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- не воспринимают художественный образ даже с помощью наводящих вопросов, следовательно, отгадывание загадок затруднено</a:t>
                      </a:r>
                      <a:r>
                        <a:rPr lang="ru-RU" sz="1400" b="0" dirty="0" smtClean="0">
                          <a:effectLst/>
                        </a:rPr>
                        <a:t>.</a:t>
                      </a:r>
                      <a:endParaRPr lang="ru-RU" sz="1400" b="0" dirty="0">
                        <a:effectLst/>
                      </a:endParaRPr>
                    </a:p>
                  </a:txBody>
                  <a:tcPr marL="51038" marR="51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4ребенка </a:t>
                      </a:r>
                      <a:r>
                        <a:rPr lang="ru-RU" sz="1400" dirty="0">
                          <a:effectLst/>
                        </a:rPr>
                        <a:t>(26,3%)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5детей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(33,5</a:t>
                      </a:r>
                      <a:r>
                        <a:rPr lang="ru-RU" sz="1400" dirty="0">
                          <a:effectLst/>
                        </a:rPr>
                        <a:t>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6 </a:t>
                      </a:r>
                      <a:r>
                        <a:rPr lang="ru-RU" sz="1400" dirty="0">
                          <a:effectLst/>
                        </a:rPr>
                        <a:t>детей (40,2 %)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8" marR="51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7 </a:t>
                      </a:r>
                      <a:r>
                        <a:rPr lang="ru-RU" sz="1400" dirty="0">
                          <a:effectLst/>
                        </a:rPr>
                        <a:t>детей (46,9%)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en-US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 </a:t>
                      </a:r>
                      <a:r>
                        <a:rPr lang="ru-RU" sz="1400" dirty="0">
                          <a:effectLst/>
                        </a:rPr>
                        <a:t>детей (39,7%)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2ребенка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(13,4</a:t>
                      </a:r>
                      <a:r>
                        <a:rPr lang="ru-RU" sz="1400" dirty="0">
                          <a:effectLst/>
                        </a:rPr>
                        <a:t>%)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8" marR="51038" marT="0" marB="0"/>
                </a:tc>
              </a:tr>
              <a:tr h="1671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Вычленение средств художественной выразительности: сравнений, эпитетов, осознание метафор: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</a:t>
                      </a:r>
                      <a:r>
                        <a:rPr lang="ru-RU" sz="1400" b="0" dirty="0">
                          <a:effectLst/>
                        </a:rPr>
                        <a:t>выделяют средства художественной выразительности из текста загадок, осознают и объясняют значение метафор;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- вычленяют сравнения, но затрудняются в осознании метафор и эпитетов;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- восприятие и выделение в загадках сравнений, а также понимание значении метафор вызывает у них значительные затруднения</a:t>
                      </a:r>
                      <a:endParaRPr lang="ru-RU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8" marR="51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3 </a:t>
                      </a:r>
                      <a:r>
                        <a:rPr lang="ru-RU" sz="1400" dirty="0">
                          <a:effectLst/>
                        </a:rPr>
                        <a:t>ребенка (19,6%)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 детей (33,5%)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 детей (46,9%)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8" marR="51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6 </a:t>
                      </a:r>
                      <a:r>
                        <a:rPr lang="ru-RU" sz="1400" dirty="0">
                          <a:effectLst/>
                        </a:rPr>
                        <a:t>детей (39,7%)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 детей (46,9%)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2ребенка (13,4%)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8" marR="51038" marT="0" marB="0"/>
                </a:tc>
              </a:tr>
              <a:tr h="1910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Умение включать средства художественной выразительности в самостоятельно придуманные загадки: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</a:t>
                      </a:r>
                      <a:r>
                        <a:rPr lang="ru-RU" sz="1400" b="0" dirty="0">
                          <a:effectLst/>
                        </a:rPr>
                        <a:t>самостоятельно придумывают загадки сравнительного и метафорического характера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- придумывают загадки описательного характера, возможно, и с помощью воспитателя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- затрудняются в составлении описательной загадки</a:t>
                      </a:r>
                      <a:endParaRPr lang="ru-RU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8" marR="51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 ребенок(6,7</a:t>
                      </a:r>
                      <a:r>
                        <a:rPr lang="ru-RU" sz="1400" dirty="0">
                          <a:effectLst/>
                        </a:rPr>
                        <a:t>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 детей (59,8%)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 детей (33,5%)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8" marR="510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 </a:t>
                      </a:r>
                      <a:r>
                        <a:rPr lang="ru-RU" sz="1400" dirty="0">
                          <a:effectLst/>
                        </a:rPr>
                        <a:t>детей (33,5%)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 </a:t>
                      </a:r>
                      <a:r>
                        <a:rPr lang="ru-RU" sz="1400" dirty="0" smtClean="0">
                          <a:effectLst/>
                        </a:rPr>
                        <a:t>детей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(59,8</a:t>
                      </a:r>
                      <a:r>
                        <a:rPr lang="ru-RU" sz="1400" dirty="0">
                          <a:effectLst/>
                        </a:rPr>
                        <a:t>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</a:t>
                      </a:r>
                      <a:r>
                        <a:rPr lang="ru-RU" sz="1400" dirty="0" smtClean="0">
                          <a:effectLst/>
                        </a:rPr>
                        <a:t>ребенок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(6,7</a:t>
                      </a:r>
                      <a:r>
                        <a:rPr lang="ru-RU" sz="1400" dirty="0">
                          <a:effectLst/>
                        </a:rPr>
                        <a:t>%)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8" marR="51038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2" y="94734"/>
            <a:ext cx="121920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Сравнительная таблица результатов исследования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Речевое развитие (извлечение из ФГОС)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владение речью как средством общения и культуры; </a:t>
            </a:r>
          </a:p>
          <a:p>
            <a:r>
              <a:rPr lang="ru-RU" dirty="0" smtClean="0"/>
              <a:t>обогащение активного словаря;  </a:t>
            </a:r>
          </a:p>
          <a:p>
            <a:r>
              <a:rPr lang="ru-RU" dirty="0" smtClean="0"/>
              <a:t>развитие связной, грамматически правильной диалоговой и монологической речи; </a:t>
            </a:r>
          </a:p>
          <a:p>
            <a:r>
              <a:rPr lang="ru-RU" b="1" dirty="0" smtClean="0"/>
              <a:t>развитие речевого творчества;</a:t>
            </a:r>
            <a:endParaRPr lang="ru-RU" dirty="0" smtClean="0"/>
          </a:p>
          <a:p>
            <a:r>
              <a:rPr lang="ru-RU" dirty="0" smtClean="0"/>
              <a:t>развитие звуковой и интонационной культуры речи, фонематического слуха; </a:t>
            </a:r>
          </a:p>
          <a:p>
            <a:r>
              <a:rPr lang="ru-RU" dirty="0" smtClean="0"/>
              <a:t>знакомство с книжной культурой и детской литературой, понимание на слух текстов различных жанров детской литературы;</a:t>
            </a:r>
          </a:p>
          <a:p>
            <a:r>
              <a:rPr lang="ru-RU" dirty="0" smtClean="0"/>
              <a:t>формирование звуковой аналитико-синтетической активности как предпосылки обучения грамоте.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Cordia New" pitchFamily="34" charset="-34"/>
              </a:rPr>
              <a:t>	</a:t>
            </a:r>
          </a:p>
          <a:p>
            <a:pPr marL="0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Cordia New" pitchFamily="34" charset="-34"/>
            </a:endParaRPr>
          </a:p>
          <a:p>
            <a:pPr marL="0" indent="0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Cordia New" pitchFamily="34" charset="-34"/>
            </a:endParaRPr>
          </a:p>
          <a:p>
            <a:pPr marL="0" indent="0" algn="just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Cordia New" pitchFamily="34" charset="-34"/>
              </a:rPr>
              <a:t>	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Cordia New" pitchFamily="34" charset="-34"/>
              </a:rPr>
              <a:t>Дети, сравнивая объекты и составляя загадки</a:t>
            </a:r>
            <a:r>
              <a:rPr lang="ru-RU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Cordia New" pitchFamily="34" charset="-34"/>
              </a:rPr>
              <a:t>,             	видят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Cordia New" pitchFamily="34" charset="-34"/>
              </a:rPr>
              <a:t>мир во всём его </a:t>
            </a:r>
          </a:p>
          <a:p>
            <a:pPr marL="0" indent="0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Cordia New" pitchFamily="34" charset="-34"/>
              </a:rPr>
              <a:t>				многообразии,</a:t>
            </a:r>
          </a:p>
          <a:p>
            <a:pPr marL="0" indent="0">
              <a:buNone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Cordia New" pitchFamily="34" charset="-34"/>
              </a:rPr>
              <a:t>	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Cordia New" pitchFamily="34" charset="-34"/>
              </a:rPr>
              <a:t>						многоцветии, </a:t>
            </a:r>
          </a:p>
          <a:p>
            <a:pPr marL="0" indent="0">
              <a:buNone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Cordia New" pitchFamily="34" charset="-34"/>
              </a:rPr>
              <a:t>	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Cordia New" pitchFamily="34" charset="-34"/>
              </a:rPr>
              <a:t>			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Cordia New" pitchFamily="34" charset="-34"/>
              </a:rPr>
              <a:t>	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Cordia New" pitchFamily="34" charset="-34"/>
              </a:rPr>
              <a:t>				многогранности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Cordia New" pitchFamily="34" charset="-34"/>
              </a:rPr>
              <a:t>.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248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«Технологии развития связной речи дошкольников»</a:t>
            </a:r>
          </a:p>
          <a:p>
            <a:pPr>
              <a:buNone/>
            </a:pPr>
            <a:r>
              <a:rPr lang="ru-RU" sz="3600" b="1" dirty="0" smtClean="0"/>
              <a:t>                                              </a:t>
            </a:r>
            <a:r>
              <a:rPr lang="ru-RU" sz="3600" b="1" dirty="0" err="1" smtClean="0"/>
              <a:t>Сидорчук</a:t>
            </a:r>
            <a:r>
              <a:rPr lang="ru-RU" sz="3600" b="1" dirty="0" smtClean="0"/>
              <a:t> Т.А.</a:t>
            </a:r>
          </a:p>
          <a:p>
            <a:pPr>
              <a:buNone/>
            </a:pPr>
            <a:r>
              <a:rPr lang="ru-RU" sz="3600" b="1" dirty="0" smtClean="0"/>
              <a:t>                                              Хоменко Н.Н.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ln>
                  <a:noFill/>
                </a:ln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Показать </a:t>
            </a:r>
            <a:r>
              <a:rPr lang="ru-RU" sz="5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роль технологии создания образных характеристик объектов для развития творческой речевой деятельности дошкольников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439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449580">
              <a:lnSpc>
                <a:spcPct val="107000"/>
              </a:lnSpc>
              <a:spcBef>
                <a:spcPct val="20000"/>
              </a:spcBef>
            </a:pPr>
            <a:r>
              <a:rPr lang="ru-RU" sz="540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540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Задачи</a:t>
            </a:r>
            <a:r>
              <a:rPr lang="ru-RU" sz="5400" dirty="0">
                <a:ln>
                  <a:noFill/>
                </a:ln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5400" b="0" dirty="0">
                <a:ln>
                  <a:noFill/>
                </a:ln>
                <a:solidFill>
                  <a:srgbClr val="0000C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5400" b="0" dirty="0">
                <a:ln>
                  <a:noFill/>
                </a:ln>
                <a:solidFill>
                  <a:srgbClr val="0000C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Изучить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технологии создания образных характеристик объектов (составление сравнений, загадок, метафор, рифмованных текстов)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Выяснить уровень развития выразительности речи детей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Применить на практике данные технологии  </a:t>
            </a:r>
            <a:endParaRPr lang="ru-RU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Классифицировать игры и творческие задания для развития выразительности речи по возрастам</a:t>
            </a:r>
            <a:endParaRPr lang="ru-RU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0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>
              <a:spcBef>
                <a:spcPct val="20000"/>
              </a:spcBef>
            </a:pPr>
            <a:r>
              <a:rPr lang="ru-RU" sz="480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Этапы развития образности речи:</a:t>
            </a:r>
            <a:endParaRPr lang="ru-RU" sz="480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4800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48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 -  обучение детей составлению сравнений;</a:t>
            </a:r>
            <a:endParaRPr lang="ru-RU" sz="4800" dirty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48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этап - обучение детей составлению загадок;</a:t>
            </a:r>
            <a:endParaRPr lang="ru-RU" sz="4800" dirty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48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этап - обучение детей составлению метафор.</a:t>
            </a:r>
            <a:endParaRPr lang="ru-RU" sz="4800" dirty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74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0070C0"/>
                </a:solidFill>
              </a:rPr>
              <a:t>Технология обучения детей составлению сравнений.</a:t>
            </a:r>
            <a:endParaRPr lang="ru-RU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одробная </a:t>
            </a:r>
            <a:r>
              <a:rPr lang="ru-RU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составления сравнения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384" y="1379963"/>
            <a:ext cx="11573815" cy="4827654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   </a:t>
            </a:r>
            <a:r>
              <a:rPr lang="ru-RU" sz="2400" dirty="0" smtClean="0">
                <a:solidFill>
                  <a:schemeClr val="tx2"/>
                </a:solidFill>
              </a:rPr>
              <a:t>цыпленок     по цвету      желтый       такой </a:t>
            </a:r>
            <a:r>
              <a:rPr lang="ru-RU" sz="2400" dirty="0">
                <a:solidFill>
                  <a:schemeClr val="tx2"/>
                </a:solidFill>
              </a:rPr>
              <a:t>же        желтый          по цвету  </a:t>
            </a:r>
            <a:r>
              <a:rPr lang="ru-RU" sz="2400" dirty="0" smtClean="0">
                <a:solidFill>
                  <a:schemeClr val="tx2"/>
                </a:solidFill>
              </a:rPr>
              <a:t>     как солнце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1390" y="2700498"/>
            <a:ext cx="1378040" cy="1300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19732" y="2727695"/>
            <a:ext cx="1378040" cy="1300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признак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75395" y="2727695"/>
            <a:ext cx="1378040" cy="1300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Значение признака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61635" y="2727695"/>
            <a:ext cx="1378040" cy="1300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919977" y="2727695"/>
            <a:ext cx="1378040" cy="1300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Значение признака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605767" y="2727695"/>
            <a:ext cx="1378040" cy="1300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признак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204360" y="2700498"/>
            <a:ext cx="1378040" cy="1300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О</a:t>
            </a:r>
            <a:r>
              <a:rPr lang="ru-RU" sz="2800" dirty="0" smtClean="0"/>
              <a:t>2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383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</a:t>
            </a:r>
            <a:r>
              <a:rPr lang="ru-RU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постепенное усложнение тренингов с увеличением всевозможных признаков; 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побуждение детей к составлению сравнений в повседневной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жизни к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сравниванию совсем, казалось бы, несравнимых объектов;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предоставление детям больше самостоятельности при составлении сравнений;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поощрение инициативы в выборе признака.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30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</TotalTime>
  <Words>568</Words>
  <Application>Microsoft Office PowerPoint</Application>
  <PresentationFormat>Произвольный</PresentationFormat>
  <Paragraphs>209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  </vt:lpstr>
      <vt:lpstr>Речевое развитие (извлечение из ФГОС)</vt:lpstr>
      <vt:lpstr>Презентация PowerPoint</vt:lpstr>
      <vt:lpstr>Цель:</vt:lpstr>
      <vt:lpstr> Задачи: </vt:lpstr>
      <vt:lpstr>Этапы развития образности речи:</vt:lpstr>
      <vt:lpstr>Презентация PowerPoint</vt:lpstr>
      <vt:lpstr>Подробная модель составления сравнения </vt:lpstr>
      <vt:lpstr>Система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Модели составления метафоры</vt:lpstr>
      <vt:lpstr>Модели составления метафоры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Татьяна</dc:creator>
  <cp:lastModifiedBy>Дмитрий</cp:lastModifiedBy>
  <cp:revision>46</cp:revision>
  <dcterms:created xsi:type="dcterms:W3CDTF">2018-02-27T02:36:22Z</dcterms:created>
  <dcterms:modified xsi:type="dcterms:W3CDTF">2018-03-20T14:16:53Z</dcterms:modified>
</cp:coreProperties>
</file>